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3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27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02278E-A26F-4E50-ACB3-194509EC46D1}" type="datetimeFigureOut">
              <a:rPr lang="en-IN" smtClean="0"/>
              <a:t>26-07-2022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1257300"/>
            <a:ext cx="262255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5AE677-DE49-4E7E-B712-DCC00AE83F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540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AE677-DE49-4E7E-B712-DCC00AE83F7F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3254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3684693" y="1715899"/>
            <a:ext cx="4092610" cy="7324243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3390" y="782321"/>
            <a:ext cx="5231506" cy="4582161"/>
          </a:xfrm>
        </p:spPr>
        <p:txBody>
          <a:bodyPr anchor="b">
            <a:normAutofit/>
          </a:bodyPr>
          <a:lstStyle>
            <a:lvl1pPr algn="l">
              <a:defRPr sz="374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3390" y="5637673"/>
            <a:ext cx="4211113" cy="2806417"/>
          </a:xfrm>
        </p:spPr>
        <p:txBody>
          <a:bodyPr anchor="t">
            <a:normAutofit/>
          </a:bodyPr>
          <a:lstStyle>
            <a:lvl1pPr marL="0" indent="0" algn="l">
              <a:buNone/>
              <a:defRPr sz="1700">
                <a:solidFill>
                  <a:schemeClr val="bg2">
                    <a:lumMod val="75000"/>
                  </a:schemeClr>
                </a:solidFill>
              </a:defRPr>
            </a:lvl1pPr>
            <a:lvl2pPr marL="38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1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CEBD-C027-477A-9B5C-E92E0BA00F70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37851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6593840"/>
            <a:ext cx="5571637" cy="2235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390" y="782320"/>
            <a:ext cx="5571637" cy="552591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98944-C409-442D-8A3C-9F9F9DD6F163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9018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2905759"/>
            <a:ext cx="5442098" cy="3402472"/>
          </a:xfrm>
        </p:spPr>
        <p:txBody>
          <a:bodyPr anchor="b">
            <a:normAutofit/>
          </a:bodyPr>
          <a:lstStyle>
            <a:lvl1pPr algn="l">
              <a:defRPr sz="272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390" y="6581423"/>
            <a:ext cx="5442097" cy="2247618"/>
          </a:xfrm>
        </p:spPr>
        <p:txBody>
          <a:bodyPr anchor="t">
            <a:normAutofit/>
          </a:bodyPr>
          <a:lstStyle>
            <a:lvl1pPr marL="0" indent="0" algn="l">
              <a:buNone/>
              <a:defRPr sz="1530">
                <a:solidFill>
                  <a:schemeClr val="bg2">
                    <a:lumMod val="7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D4D5-A76D-41DB-9526-ECD373E311A9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51748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6593840"/>
            <a:ext cx="5571637" cy="2235200"/>
          </a:xfrm>
        </p:spPr>
        <p:txBody>
          <a:bodyPr>
            <a:normAutofit/>
          </a:bodyPr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453390" y="782321"/>
            <a:ext cx="3357472" cy="5525912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3963008" y="782320"/>
            <a:ext cx="3356002" cy="551349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E21E-BB51-4CAE-946D-C95963585538}" type="datetime1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34894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6593840"/>
            <a:ext cx="5571637" cy="2235200"/>
          </a:xfrm>
        </p:spPr>
        <p:txBody>
          <a:bodyPr>
            <a:normAutofit/>
          </a:bodyPr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701" y="782320"/>
            <a:ext cx="3159336" cy="894080"/>
          </a:xfrm>
        </p:spPr>
        <p:txBody>
          <a:bodyPr anchor="b">
            <a:noAutofit/>
          </a:bodyPr>
          <a:lstStyle>
            <a:lvl1pPr marL="0" indent="0">
              <a:buNone/>
              <a:defRPr sz="2040" b="0" cap="all">
                <a:solidFill>
                  <a:schemeClr val="tx1"/>
                </a:solidFill>
              </a:defRPr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" y="1676401"/>
            <a:ext cx="3353647" cy="4631832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26764" y="831216"/>
            <a:ext cx="3199443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 cap="all">
                <a:solidFill>
                  <a:schemeClr val="tx1"/>
                </a:solidFill>
              </a:defRPr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63008" y="1676400"/>
            <a:ext cx="3363199" cy="46194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CE84-04A5-489C-BED8-C82D7A107273}" type="datetime1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03740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6593840"/>
            <a:ext cx="5571637" cy="2235200"/>
          </a:xfrm>
        </p:spPr>
        <p:txBody>
          <a:bodyPr>
            <a:normAutofit/>
          </a:bodyPr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61A9B-4BAE-4984-95F1-CFA980404D1D}" type="datetime1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51955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B7289-9A25-4D23-8C72-946C2E5248F2}" type="datetime1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4085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5867" y="782320"/>
            <a:ext cx="2720340" cy="2235200"/>
          </a:xfrm>
        </p:spPr>
        <p:txBody>
          <a:bodyPr anchor="b">
            <a:normAutofit/>
          </a:bodyPr>
          <a:lstStyle>
            <a:lvl1pPr algn="l">
              <a:defRPr sz="1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389" y="782320"/>
            <a:ext cx="3772942" cy="804672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05867" y="3241043"/>
            <a:ext cx="2720340" cy="3067192"/>
          </a:xfrm>
        </p:spPr>
        <p:txBody>
          <a:bodyPr anchor="t">
            <a:normAutofit/>
          </a:bodyPr>
          <a:lstStyle>
            <a:lvl1pPr marL="0" indent="0">
              <a:buNone/>
              <a:defRPr sz="136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B682C-A19B-454F-8066-68EDC6495B28}" type="datetime1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32330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1430" y="2123440"/>
            <a:ext cx="3028769" cy="1676400"/>
          </a:xfrm>
        </p:spPr>
        <p:txBody>
          <a:bodyPr anchor="b">
            <a:normAutofit/>
          </a:bodyPr>
          <a:lstStyle>
            <a:lvl1pPr algn="l">
              <a:defRPr sz="20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47700" y="1341120"/>
            <a:ext cx="2788828" cy="704088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21623" y="4023360"/>
            <a:ext cx="3029590" cy="3054773"/>
          </a:xfrm>
        </p:spPr>
        <p:txBody>
          <a:bodyPr anchor="t">
            <a:normAutofit/>
          </a:bodyPr>
          <a:lstStyle>
            <a:lvl1pPr marL="0" indent="0">
              <a:buNone/>
              <a:defRPr sz="153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2C61D-56D9-475A-983D-42664711E485}" type="datetime1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3390" y="9052561"/>
            <a:ext cx="4939965" cy="535517"/>
          </a:xfrm>
        </p:spPr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0836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6593840"/>
            <a:ext cx="5571637" cy="2235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53390" y="782320"/>
            <a:ext cx="6865620" cy="458216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47702" y="5637672"/>
            <a:ext cx="6189132" cy="67056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360"/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5A22-92DC-488F-A733-AECE9A89FF78}" type="datetime1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15469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782320"/>
            <a:ext cx="6865620" cy="4246880"/>
          </a:xfrm>
        </p:spPr>
        <p:txBody>
          <a:bodyPr anchor="ctr">
            <a:normAutofit/>
          </a:bodyPr>
          <a:lstStyle>
            <a:lvl1pPr algn="l">
              <a:defRPr sz="238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390" y="6035040"/>
            <a:ext cx="5426019" cy="279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bg2">
                    <a:lumMod val="7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B829A-0FE2-4299-A472-FA0E65BDBDA3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694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841" y="782320"/>
            <a:ext cx="5830819" cy="4246880"/>
          </a:xfrm>
        </p:spPr>
        <p:txBody>
          <a:bodyPr anchor="ctr">
            <a:normAutofit/>
          </a:bodyPr>
          <a:lstStyle>
            <a:lvl1pPr algn="l">
              <a:defRPr sz="238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06780" y="5029200"/>
            <a:ext cx="5442097" cy="707813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390" y="6308236"/>
            <a:ext cx="5425007" cy="2520804"/>
          </a:xfrm>
        </p:spPr>
        <p:txBody>
          <a:bodyPr anchor="ctr">
            <a:normAutofit/>
          </a:bodyPr>
          <a:lstStyle>
            <a:lvl1pPr marL="0" indent="0" algn="l">
              <a:buNone/>
              <a:defRPr sz="1700">
                <a:solidFill>
                  <a:schemeClr val="bg2">
                    <a:lumMod val="7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784F-20BA-4028-A03A-73A3F9315BA0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194311" y="1042249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41771" y="4060615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 algn="r"/>
            <a:r>
              <a:rPr lang="en-US" sz="68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1547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5029200"/>
            <a:ext cx="5425007" cy="2489520"/>
          </a:xfrm>
        </p:spPr>
        <p:txBody>
          <a:bodyPr anchor="b">
            <a:normAutofit/>
          </a:bodyPr>
          <a:lstStyle>
            <a:lvl1pPr algn="l">
              <a:defRPr sz="238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390" y="7528371"/>
            <a:ext cx="5426019" cy="1300668"/>
          </a:xfrm>
        </p:spPr>
        <p:txBody>
          <a:bodyPr anchor="t">
            <a:normAutofit/>
          </a:bodyPr>
          <a:lstStyle>
            <a:lvl1pPr marL="0" indent="0" algn="l">
              <a:buNone/>
              <a:defRPr sz="1530">
                <a:solidFill>
                  <a:schemeClr val="bg2">
                    <a:lumMod val="7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7B0BE-0F45-46DD-816B-5F97B4F3DB05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747838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841" y="782320"/>
            <a:ext cx="5830818" cy="4246880"/>
          </a:xfrm>
        </p:spPr>
        <p:txBody>
          <a:bodyPr anchor="ctr">
            <a:normAutofit/>
          </a:bodyPr>
          <a:lstStyle>
            <a:lvl1pPr algn="l">
              <a:defRPr sz="238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3390" y="5699760"/>
            <a:ext cx="5425007" cy="153980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7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390" y="7264400"/>
            <a:ext cx="5425006" cy="1564640"/>
          </a:xfrm>
        </p:spPr>
        <p:txBody>
          <a:bodyPr anchor="t">
            <a:normAutofit/>
          </a:bodyPr>
          <a:lstStyle>
            <a:lvl1pPr marL="0" indent="0" algn="l">
              <a:buNone/>
              <a:defRPr sz="1530">
                <a:solidFill>
                  <a:schemeClr val="bg2">
                    <a:lumMod val="7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1E7FB-A4A0-4F7E-AE98-FAE2F30FE3AE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194311" y="1042249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41771" y="4060615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 algn="r"/>
            <a:r>
              <a:rPr lang="en-US" sz="68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07419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782320"/>
            <a:ext cx="6396809" cy="424688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38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3390" y="5761850"/>
            <a:ext cx="5425007" cy="122936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7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390" y="6991212"/>
            <a:ext cx="5425006" cy="1837829"/>
          </a:xfrm>
        </p:spPr>
        <p:txBody>
          <a:bodyPr anchor="t">
            <a:normAutofit/>
          </a:bodyPr>
          <a:lstStyle>
            <a:lvl1pPr marL="0" indent="0" algn="l">
              <a:buNone/>
              <a:defRPr sz="1530">
                <a:solidFill>
                  <a:schemeClr val="bg2">
                    <a:lumMod val="7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C4988-BCEA-43DC-92D1-AA9D773BD139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53526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6593840"/>
            <a:ext cx="5571637" cy="2235200"/>
          </a:xfrm>
        </p:spPr>
        <p:txBody>
          <a:bodyPr>
            <a:normAutofit/>
          </a:bodyPr>
          <a:lstStyle>
            <a:lvl1pPr algn="l">
              <a:defRPr sz="23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3390" y="782321"/>
            <a:ext cx="5571637" cy="5525916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0DC9-5476-4E8D-A2C0-6E9AAAEBDA5C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66433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81445" y="782320"/>
            <a:ext cx="1737565" cy="6482080"/>
          </a:xfrm>
        </p:spPr>
        <p:txBody>
          <a:bodyPr vert="eaVert">
            <a:normAutofit/>
          </a:bodyPr>
          <a:lstStyle>
            <a:lvl1pPr>
              <a:defRPr sz="23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3390" y="782320"/>
            <a:ext cx="4972510" cy="804672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DC71-D95B-48A0-9BE9-B2468CAE5348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9983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670074" y="5712179"/>
            <a:ext cx="2099888" cy="3899182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3390" y="6593840"/>
            <a:ext cx="5571637" cy="2235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390" y="782321"/>
            <a:ext cx="5571637" cy="5525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15708" y="9052565"/>
            <a:ext cx="1020394" cy="53551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8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4D1F58A-C6FB-4CA1-AAF4-1D6C8EB868C2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3390" y="9052561"/>
            <a:ext cx="4939965" cy="53551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8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08263" y="8181768"/>
            <a:ext cx="728371" cy="9825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38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785370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</p:sldLayoutIdLst>
  <p:hf hdr="0" ftr="0" dt="0"/>
  <p:txStyles>
    <p:titleStyle>
      <a:lvl1pPr algn="l" defTabSz="388620" rtl="0" eaLnBrk="1" latinLnBrk="0" hangingPunct="1">
        <a:spcBef>
          <a:spcPct val="0"/>
        </a:spcBef>
        <a:buNone/>
        <a:defRPr sz="272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42888" indent="-242888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7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631508" indent="-242888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3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020128" indent="-242888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6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311593" indent="-145733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19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700213" indent="-145733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19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137410" indent="-194310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19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526030" indent="-194310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19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914650" indent="-194310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19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303270" indent="-194310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19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604" y="336296"/>
            <a:ext cx="5813425" cy="382714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346200" marR="1567180" algn="ctr">
              <a:lnSpc>
                <a:spcPts val="1639"/>
              </a:lnSpc>
              <a:spcBef>
                <a:spcPts val="190"/>
              </a:spcBef>
            </a:pPr>
            <a:r>
              <a:rPr sz="1400" b="1" spc="95" dirty="0">
                <a:latin typeface="Cambria"/>
                <a:cs typeface="Cambria"/>
              </a:rPr>
              <a:t>Computer</a:t>
            </a:r>
            <a:r>
              <a:rPr sz="1400" b="1" spc="150" dirty="0">
                <a:latin typeface="Cambria"/>
                <a:cs typeface="Cambria"/>
              </a:rPr>
              <a:t> </a:t>
            </a:r>
            <a:r>
              <a:rPr sz="1400" b="1" spc="125" dirty="0">
                <a:latin typeface="Cambria"/>
                <a:cs typeface="Cambria"/>
              </a:rPr>
              <a:t>System</a:t>
            </a:r>
            <a:r>
              <a:rPr sz="1400" b="1" spc="150" dirty="0">
                <a:latin typeface="Cambria"/>
                <a:cs typeface="Cambria"/>
              </a:rPr>
              <a:t> </a:t>
            </a:r>
            <a:r>
              <a:rPr sz="1400" b="1" spc="85" dirty="0">
                <a:latin typeface="Cambria"/>
                <a:cs typeface="Cambria"/>
              </a:rPr>
              <a:t>Architecture </a:t>
            </a:r>
            <a:r>
              <a:rPr sz="1400" b="1" spc="-290" dirty="0">
                <a:latin typeface="Cambria"/>
                <a:cs typeface="Cambria"/>
              </a:rPr>
              <a:t> </a:t>
            </a:r>
            <a:r>
              <a:rPr sz="1400" b="1" spc="114" dirty="0">
                <a:latin typeface="Cambria"/>
                <a:cs typeface="Cambria"/>
              </a:rPr>
              <a:t>COMP201TH</a:t>
            </a:r>
            <a:endParaRPr sz="1400">
              <a:latin typeface="Cambria"/>
              <a:cs typeface="Cambria"/>
            </a:endParaRPr>
          </a:p>
          <a:p>
            <a:pPr marR="219075" algn="ctr">
              <a:lnSpc>
                <a:spcPts val="1600"/>
              </a:lnSpc>
            </a:pPr>
            <a:r>
              <a:rPr sz="1400" b="1" spc="80" dirty="0">
                <a:latin typeface="Cambria"/>
                <a:cs typeface="Cambria"/>
              </a:rPr>
              <a:t>Lecture-7</a:t>
            </a:r>
            <a:endParaRPr sz="1400">
              <a:latin typeface="Cambria"/>
              <a:cs typeface="Cambria"/>
            </a:endParaRPr>
          </a:p>
          <a:p>
            <a:pPr marR="219075" algn="ctr">
              <a:lnSpc>
                <a:spcPct val="100000"/>
              </a:lnSpc>
              <a:spcBef>
                <a:spcPts val="204"/>
              </a:spcBef>
            </a:pPr>
            <a:r>
              <a:rPr sz="1400" b="1" spc="85" dirty="0">
                <a:latin typeface="Cambria"/>
                <a:cs typeface="Cambria"/>
              </a:rPr>
              <a:t>Combinational</a:t>
            </a:r>
            <a:r>
              <a:rPr sz="1400" b="1" spc="145" dirty="0">
                <a:latin typeface="Cambria"/>
                <a:cs typeface="Cambria"/>
              </a:rPr>
              <a:t> </a:t>
            </a:r>
            <a:r>
              <a:rPr sz="1400" b="1" spc="100" dirty="0">
                <a:latin typeface="Cambria"/>
                <a:cs typeface="Cambria"/>
              </a:rPr>
              <a:t>Circuits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>
              <a:latin typeface="Cambria"/>
              <a:cs typeface="Cambria"/>
            </a:endParaRPr>
          </a:p>
          <a:p>
            <a:pPr marL="240665" indent="-228600" algn="just">
              <a:lnSpc>
                <a:spcPct val="100000"/>
              </a:lnSpc>
              <a:buFont typeface="Symbol"/>
              <a:buChar char=""/>
              <a:tabLst>
                <a:tab pos="241300" algn="l"/>
              </a:tabLst>
            </a:pPr>
            <a:r>
              <a:rPr sz="1200" spc="80" dirty="0">
                <a:latin typeface="Cambria"/>
                <a:cs typeface="Cambria"/>
              </a:rPr>
              <a:t>Combinational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Circuits:</a:t>
            </a:r>
            <a:endParaRPr sz="1200">
              <a:latin typeface="Cambria"/>
              <a:cs typeface="Cambria"/>
            </a:endParaRPr>
          </a:p>
          <a:p>
            <a:pPr marL="697865" marR="6350" lvl="1" indent="-228600" algn="just">
              <a:lnSpc>
                <a:spcPts val="1620"/>
              </a:lnSpc>
              <a:spcBef>
                <a:spcPts val="70"/>
              </a:spcBef>
              <a:buFont typeface="Courier New"/>
              <a:buChar char="o"/>
              <a:tabLst>
                <a:tab pos="698500" algn="l"/>
              </a:tabLst>
            </a:pPr>
            <a:r>
              <a:rPr sz="1200" spc="65" dirty="0">
                <a:latin typeface="Cambria"/>
                <a:cs typeface="Cambria"/>
              </a:rPr>
              <a:t>A </a:t>
            </a:r>
            <a:r>
              <a:rPr sz="1200" spc="75" dirty="0">
                <a:latin typeface="Cambria"/>
                <a:cs typeface="Cambria"/>
              </a:rPr>
              <a:t>combinational </a:t>
            </a:r>
            <a:r>
              <a:rPr sz="1200" spc="65" dirty="0">
                <a:latin typeface="Cambria"/>
                <a:cs typeface="Cambria"/>
              </a:rPr>
              <a:t>circuit is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75" dirty="0">
                <a:latin typeface="Cambria"/>
                <a:cs typeface="Cambria"/>
              </a:rPr>
              <a:t>connected </a:t>
            </a:r>
            <a:r>
              <a:rPr sz="1200" spc="70" dirty="0">
                <a:latin typeface="Cambria"/>
                <a:cs typeface="Cambria"/>
              </a:rPr>
              <a:t>arrangement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logic </a:t>
            </a:r>
            <a:r>
              <a:rPr sz="1200" spc="65" dirty="0">
                <a:latin typeface="Cambria"/>
                <a:cs typeface="Cambria"/>
              </a:rPr>
              <a:t>gates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set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outputs.</a:t>
            </a:r>
            <a:endParaRPr sz="1200">
              <a:latin typeface="Cambria"/>
              <a:cs typeface="Cambria"/>
            </a:endParaRPr>
          </a:p>
          <a:p>
            <a:pPr marL="697865" marR="5080" lvl="1" indent="-228600" algn="just">
              <a:lnSpc>
                <a:spcPts val="1620"/>
              </a:lnSpc>
              <a:buFont typeface="Courier New"/>
              <a:buChar char="o"/>
              <a:tabLst>
                <a:tab pos="6985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behaviour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combinational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circuit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memoryless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i.e.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output </a:t>
            </a:r>
            <a:r>
              <a:rPr sz="1200" spc="70" dirty="0">
                <a:latin typeface="Cambria"/>
                <a:cs typeface="Cambria"/>
              </a:rPr>
              <a:t>depends </a:t>
            </a:r>
            <a:r>
              <a:rPr sz="1200" spc="45" dirty="0">
                <a:latin typeface="Cambria"/>
                <a:cs typeface="Cambria"/>
              </a:rPr>
              <a:t>solely  </a:t>
            </a:r>
            <a:r>
              <a:rPr sz="1200" spc="75" dirty="0">
                <a:latin typeface="Cambria"/>
                <a:cs typeface="Cambria"/>
              </a:rPr>
              <a:t>on </a:t>
            </a:r>
            <a:r>
              <a:rPr sz="1200" spc="60" dirty="0">
                <a:latin typeface="Cambria"/>
                <a:cs typeface="Cambria"/>
              </a:rPr>
              <a:t>its  </a:t>
            </a:r>
            <a:r>
              <a:rPr sz="1200" spc="80" dirty="0">
                <a:latin typeface="Cambria"/>
                <a:cs typeface="Cambria"/>
              </a:rPr>
              <a:t>most </a:t>
            </a:r>
            <a:r>
              <a:rPr sz="1200" spc="60" dirty="0">
                <a:latin typeface="Cambria"/>
                <a:cs typeface="Cambria"/>
              </a:rPr>
              <a:t>recent  </a:t>
            </a:r>
            <a:r>
              <a:rPr sz="1200" spc="85" dirty="0">
                <a:latin typeface="Cambria"/>
                <a:cs typeface="Cambria"/>
              </a:rPr>
              <a:t>input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0" dirty="0">
                <a:latin typeface="Cambria"/>
                <a:cs typeface="Cambria"/>
              </a:rPr>
              <a:t>independent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circuit’s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past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history.</a:t>
            </a:r>
            <a:endParaRPr sz="1200">
              <a:latin typeface="Cambria"/>
              <a:cs typeface="Cambria"/>
            </a:endParaRPr>
          </a:p>
          <a:p>
            <a:pPr marL="697865" marR="6350" lvl="1" indent="-228600" algn="just">
              <a:lnSpc>
                <a:spcPts val="1620"/>
              </a:lnSpc>
              <a:buFont typeface="Courier New"/>
              <a:buChar char="o"/>
              <a:tabLst>
                <a:tab pos="698500" algn="l"/>
              </a:tabLst>
            </a:pPr>
            <a:r>
              <a:rPr sz="1200" spc="75" dirty="0">
                <a:latin typeface="Cambria"/>
                <a:cs typeface="Cambria"/>
              </a:rPr>
              <a:t>In </a:t>
            </a:r>
            <a:r>
              <a:rPr sz="1200" spc="55" dirty="0">
                <a:latin typeface="Cambria"/>
                <a:cs typeface="Cambria"/>
              </a:rPr>
              <a:t>general </a:t>
            </a:r>
            <a:r>
              <a:rPr sz="1200" spc="75" dirty="0">
                <a:latin typeface="Cambria"/>
                <a:cs typeface="Cambria"/>
              </a:rPr>
              <a:t>term,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75" dirty="0">
                <a:latin typeface="Cambria"/>
                <a:cs typeface="Cambria"/>
              </a:rPr>
              <a:t>combinational </a:t>
            </a:r>
            <a:r>
              <a:rPr sz="1200" spc="65" dirty="0">
                <a:latin typeface="Cambria"/>
                <a:cs typeface="Cambria"/>
              </a:rPr>
              <a:t>circuit </a:t>
            </a:r>
            <a:r>
              <a:rPr sz="1200" spc="80" dirty="0">
                <a:latin typeface="Cambria"/>
                <a:cs typeface="Cambria"/>
              </a:rPr>
              <a:t>consists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120" dirty="0">
                <a:latin typeface="Cambria"/>
                <a:cs typeface="Cambria"/>
              </a:rPr>
              <a:t>n </a:t>
            </a:r>
            <a:r>
              <a:rPr sz="1200" spc="65" dirty="0">
                <a:latin typeface="Cambria"/>
                <a:cs typeface="Cambria"/>
              </a:rPr>
              <a:t>binary </a:t>
            </a:r>
            <a:r>
              <a:rPr sz="1200" spc="85" dirty="0">
                <a:latin typeface="Cambria"/>
                <a:cs typeface="Cambria"/>
              </a:rPr>
              <a:t>inputs 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25" dirty="0">
                <a:latin typeface="Cambria"/>
                <a:cs typeface="Cambria"/>
              </a:rPr>
              <a:t>m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outputs.</a:t>
            </a:r>
            <a:endParaRPr sz="1200">
              <a:latin typeface="Cambria"/>
              <a:cs typeface="Cambria"/>
            </a:endParaRPr>
          </a:p>
          <a:p>
            <a:pPr marL="697865" lvl="1" indent="-228600" algn="just">
              <a:lnSpc>
                <a:spcPct val="100000"/>
              </a:lnSpc>
              <a:spcBef>
                <a:spcPts val="100"/>
              </a:spcBef>
              <a:buFont typeface="Courier New"/>
              <a:buChar char="o"/>
              <a:tabLst>
                <a:tab pos="698500" algn="l"/>
              </a:tabLst>
            </a:pPr>
            <a:r>
              <a:rPr sz="1200" spc="80" dirty="0">
                <a:latin typeface="Cambria"/>
                <a:cs typeface="Cambria"/>
              </a:rPr>
              <a:t>Combinational</a:t>
            </a:r>
            <a:r>
              <a:rPr sz="1200" spc="31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Logic</a:t>
            </a:r>
            <a:r>
              <a:rPr sz="1200" spc="3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circuits</a:t>
            </a:r>
            <a:r>
              <a:rPr sz="1200" spc="3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3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made</a:t>
            </a:r>
            <a:r>
              <a:rPr sz="1200" spc="3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up</a:t>
            </a:r>
            <a:r>
              <a:rPr sz="1200" spc="31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3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basic</a:t>
            </a:r>
            <a:r>
              <a:rPr sz="1200" spc="32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logic</a:t>
            </a:r>
            <a:r>
              <a:rPr sz="1200" spc="3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NAND,</a:t>
            </a:r>
            <a:endParaRPr sz="1200">
              <a:latin typeface="Cambria"/>
              <a:cs typeface="Cambria"/>
            </a:endParaRPr>
          </a:p>
          <a:p>
            <a:pPr marL="697865" marR="6350" algn="just">
              <a:lnSpc>
                <a:spcPct val="112500"/>
              </a:lnSpc>
            </a:pPr>
            <a:r>
              <a:rPr sz="1200" spc="120" dirty="0">
                <a:latin typeface="Cambria"/>
                <a:cs typeface="Cambria"/>
              </a:rPr>
              <a:t>NOR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3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NOT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gates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combined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3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connected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together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produce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more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complicated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switching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circuits.</a:t>
            </a:r>
            <a:endParaRPr sz="1200">
              <a:latin typeface="Cambria"/>
              <a:cs typeface="Cambria"/>
            </a:endParaRPr>
          </a:p>
          <a:p>
            <a:pPr marL="697865" marR="7620" lvl="1" indent="-228600" algn="just">
              <a:lnSpc>
                <a:spcPts val="1630"/>
              </a:lnSpc>
              <a:spcBef>
                <a:spcPts val="75"/>
              </a:spcBef>
              <a:buFont typeface="Courier New"/>
              <a:buChar char="o"/>
              <a:tabLst>
                <a:tab pos="698500" algn="l"/>
              </a:tabLst>
            </a:pPr>
            <a:r>
              <a:rPr sz="1200" spc="70" dirty="0">
                <a:latin typeface="Cambria"/>
                <a:cs typeface="Cambria"/>
              </a:rPr>
              <a:t>Any </a:t>
            </a:r>
            <a:r>
              <a:rPr sz="1200" spc="75" dirty="0">
                <a:latin typeface="Cambria"/>
                <a:cs typeface="Cambria"/>
              </a:rPr>
              <a:t>combinational </a:t>
            </a:r>
            <a:r>
              <a:rPr sz="1200" spc="65" dirty="0">
                <a:latin typeface="Cambria"/>
                <a:cs typeface="Cambria"/>
              </a:rPr>
              <a:t>circuit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70" dirty="0">
                <a:latin typeface="Cambria"/>
                <a:cs typeface="Cambria"/>
              </a:rPr>
              <a:t>implemented </a:t>
            </a:r>
            <a:r>
              <a:rPr sz="1200" spc="50" dirty="0">
                <a:latin typeface="Cambria"/>
                <a:cs typeface="Cambria"/>
              </a:rPr>
              <a:t>with </a:t>
            </a:r>
            <a:r>
              <a:rPr sz="1200" spc="55" dirty="0">
                <a:latin typeface="Cambria"/>
                <a:cs typeface="Cambria"/>
              </a:rPr>
              <a:t>only </a:t>
            </a:r>
            <a:r>
              <a:rPr sz="1200" spc="95" dirty="0">
                <a:latin typeface="Cambria"/>
                <a:cs typeface="Cambria"/>
              </a:rPr>
              <a:t>NAND and 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120" dirty="0">
                <a:latin typeface="Cambria"/>
                <a:cs typeface="Cambria"/>
              </a:rPr>
              <a:t>NOR </a:t>
            </a:r>
            <a:r>
              <a:rPr sz="1200" spc="65" dirty="0">
                <a:latin typeface="Cambria"/>
                <a:cs typeface="Cambria"/>
              </a:rPr>
              <a:t>gates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these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classified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“universal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gates.”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75053" y="6061329"/>
            <a:ext cx="5447665" cy="18789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0" marR="83820" indent="-228600" algn="just">
              <a:lnSpc>
                <a:spcPct val="112500"/>
              </a:lnSpc>
              <a:spcBef>
                <a:spcPts val="100"/>
              </a:spcBef>
              <a:buFont typeface="Courier New"/>
              <a:buChar char="o"/>
              <a:tabLst>
                <a:tab pos="254000" algn="l"/>
              </a:tabLst>
            </a:pPr>
            <a:r>
              <a:rPr sz="1200" spc="85" dirty="0">
                <a:latin typeface="Cambria"/>
                <a:cs typeface="Cambria"/>
              </a:rPr>
              <a:t>As </a:t>
            </a:r>
            <a:r>
              <a:rPr sz="1200" spc="50" dirty="0">
                <a:latin typeface="Cambria"/>
                <a:cs typeface="Cambria"/>
              </a:rPr>
              <a:t>with </a:t>
            </a:r>
            <a:r>
              <a:rPr sz="1200" spc="45" dirty="0">
                <a:latin typeface="Cambria"/>
                <a:cs typeface="Cambria"/>
              </a:rPr>
              <a:t>logic </a:t>
            </a:r>
            <a:r>
              <a:rPr sz="1200" spc="80" dirty="0">
                <a:latin typeface="Cambria"/>
                <a:cs typeface="Cambria"/>
              </a:rPr>
              <a:t>gates,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75" dirty="0">
                <a:latin typeface="Cambria"/>
                <a:cs typeface="Cambria"/>
              </a:rPr>
              <a:t>combinational </a:t>
            </a:r>
            <a:r>
              <a:rPr sz="1200" spc="60" dirty="0">
                <a:latin typeface="Cambria"/>
                <a:cs typeface="Cambria"/>
              </a:rPr>
              <a:t>circuit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50" dirty="0">
                <a:latin typeface="Cambria"/>
                <a:cs typeface="Cambria"/>
              </a:rPr>
              <a:t>defined </a:t>
            </a:r>
            <a:r>
              <a:rPr sz="1200" spc="65" dirty="0">
                <a:latin typeface="Cambria"/>
                <a:cs typeface="Cambria"/>
              </a:rPr>
              <a:t>in </a:t>
            </a:r>
            <a:r>
              <a:rPr sz="1200" spc="55" dirty="0">
                <a:latin typeface="Cambria"/>
                <a:cs typeface="Cambria"/>
              </a:rPr>
              <a:t>three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ways:</a:t>
            </a:r>
            <a:endParaRPr sz="1200">
              <a:latin typeface="Cambria"/>
              <a:cs typeface="Cambria"/>
            </a:endParaRPr>
          </a:p>
          <a:p>
            <a:pPr marL="711200" marR="83185" lvl="1" indent="-229235" algn="just">
              <a:lnSpc>
                <a:spcPct val="112500"/>
              </a:lnSpc>
              <a:buFont typeface="Wingdings"/>
              <a:buChar char=""/>
              <a:tabLst>
                <a:tab pos="711835" algn="l"/>
              </a:tabLst>
            </a:pPr>
            <a:r>
              <a:rPr sz="1200" spc="75" dirty="0">
                <a:latin typeface="Cambria"/>
                <a:cs typeface="Cambria"/>
              </a:rPr>
              <a:t>Truth </a:t>
            </a:r>
            <a:r>
              <a:rPr sz="1200" spc="55" dirty="0">
                <a:latin typeface="Cambria"/>
                <a:cs typeface="Cambria"/>
              </a:rPr>
              <a:t>Table: </a:t>
            </a:r>
            <a:r>
              <a:rPr sz="1200" spc="60" dirty="0">
                <a:latin typeface="Cambria"/>
                <a:cs typeface="Cambria"/>
              </a:rPr>
              <a:t>For </a:t>
            </a:r>
            <a:r>
              <a:rPr sz="1200" spc="95" dirty="0">
                <a:latin typeface="Cambria"/>
                <a:cs typeface="Cambria"/>
              </a:rPr>
              <a:t>each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2</a:t>
            </a:r>
            <a:r>
              <a:rPr sz="1200" spc="120" baseline="20833" dirty="0">
                <a:latin typeface="Cambria"/>
                <a:cs typeface="Cambria"/>
              </a:rPr>
              <a:t>n </a:t>
            </a:r>
            <a:r>
              <a:rPr sz="1200" spc="60" dirty="0">
                <a:latin typeface="Cambria"/>
                <a:cs typeface="Cambria"/>
              </a:rPr>
              <a:t>possible </a:t>
            </a:r>
            <a:r>
              <a:rPr sz="1200" spc="75" dirty="0">
                <a:latin typeface="Cambria"/>
                <a:cs typeface="Cambria"/>
              </a:rPr>
              <a:t>combinations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85" dirty="0">
                <a:latin typeface="Cambria"/>
                <a:cs typeface="Cambria"/>
              </a:rPr>
              <a:t>input 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signals,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70" dirty="0">
                <a:latin typeface="Cambria"/>
                <a:cs typeface="Cambria"/>
              </a:rPr>
              <a:t> value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each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the </a:t>
            </a:r>
            <a:r>
              <a:rPr sz="1200" spc="125" dirty="0">
                <a:latin typeface="Cambria"/>
                <a:cs typeface="Cambria"/>
              </a:rPr>
              <a:t>m </a:t>
            </a:r>
            <a:r>
              <a:rPr sz="1200" spc="80" dirty="0">
                <a:latin typeface="Cambria"/>
                <a:cs typeface="Cambria"/>
              </a:rPr>
              <a:t>output </a:t>
            </a:r>
            <a:r>
              <a:rPr sz="1200" spc="75" dirty="0">
                <a:latin typeface="Cambria"/>
                <a:cs typeface="Cambria"/>
              </a:rPr>
              <a:t>signal </a:t>
            </a:r>
            <a:r>
              <a:rPr sz="1200" spc="70" dirty="0">
                <a:latin typeface="Cambria"/>
                <a:cs typeface="Cambria"/>
              </a:rPr>
              <a:t>is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listed.</a:t>
            </a:r>
            <a:endParaRPr sz="1200">
              <a:latin typeface="Cambria"/>
              <a:cs typeface="Cambria"/>
            </a:endParaRPr>
          </a:p>
          <a:p>
            <a:pPr marL="711200" marR="81915" lvl="1" indent="-229235" algn="just">
              <a:lnSpc>
                <a:spcPct val="112500"/>
              </a:lnSpc>
              <a:buFont typeface="Wingdings"/>
              <a:buChar char=""/>
              <a:tabLst>
                <a:tab pos="711835" algn="l"/>
              </a:tabLst>
            </a:pPr>
            <a:r>
              <a:rPr sz="1200" spc="90" dirty="0">
                <a:latin typeface="Cambria"/>
                <a:cs typeface="Cambria"/>
              </a:rPr>
              <a:t>Graphical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Symbols: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interconnected</a:t>
            </a:r>
            <a:r>
              <a:rPr sz="1200" spc="70" dirty="0">
                <a:latin typeface="Cambria"/>
                <a:cs typeface="Cambria"/>
              </a:rPr>
              <a:t> layout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gates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is </a:t>
            </a:r>
            <a:r>
              <a:rPr sz="1200" spc="60" dirty="0">
                <a:latin typeface="Cambria"/>
                <a:cs typeface="Cambria"/>
              </a:rPr>
              <a:t> depicted.</a:t>
            </a:r>
            <a:endParaRPr sz="1200">
              <a:latin typeface="Cambria"/>
              <a:cs typeface="Cambria"/>
            </a:endParaRPr>
          </a:p>
          <a:p>
            <a:pPr marL="711200" marR="81280" lvl="1" indent="-229235" algn="just">
              <a:lnSpc>
                <a:spcPts val="1639"/>
              </a:lnSpc>
              <a:spcBef>
                <a:spcPts val="65"/>
              </a:spcBef>
              <a:buFont typeface="Wingdings"/>
              <a:buChar char=""/>
              <a:tabLst>
                <a:tab pos="711835" algn="l"/>
              </a:tabLst>
            </a:pPr>
            <a:r>
              <a:rPr sz="1200" spc="75" dirty="0">
                <a:latin typeface="Cambria"/>
                <a:cs typeface="Cambria"/>
              </a:rPr>
              <a:t>Boolean</a:t>
            </a:r>
            <a:r>
              <a:rPr sz="1200" spc="80" dirty="0">
                <a:latin typeface="Cambria"/>
                <a:cs typeface="Cambria"/>
              </a:rPr>
              <a:t> Equations: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120" dirty="0">
                <a:latin typeface="Cambria"/>
                <a:cs typeface="Cambria"/>
              </a:rPr>
              <a:t>Each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output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signal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expressed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10" dirty="0">
                <a:latin typeface="Cambria"/>
                <a:cs typeface="Cambria"/>
              </a:rPr>
              <a:t> a 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Boolean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function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its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signals.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60169" y="4552822"/>
            <a:ext cx="3962400" cy="97536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57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604" y="3427603"/>
            <a:ext cx="5814695" cy="1176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21615" algn="ctr">
              <a:lnSpc>
                <a:spcPct val="100000"/>
              </a:lnSpc>
              <a:spcBef>
                <a:spcPts val="100"/>
              </a:spcBef>
            </a:pPr>
            <a:r>
              <a:rPr sz="1200" spc="60" dirty="0">
                <a:latin typeface="Cambria"/>
                <a:cs typeface="Cambria"/>
              </a:rPr>
              <a:t>Representation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Combinational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Logic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Circuits</a:t>
            </a:r>
            <a:endParaRPr sz="1200">
              <a:latin typeface="Cambria"/>
              <a:cs typeface="Cambria"/>
            </a:endParaRPr>
          </a:p>
          <a:p>
            <a:pPr marL="240665" marR="5080" indent="-228600" algn="just">
              <a:lnSpc>
                <a:spcPct val="112100"/>
              </a:lnSpc>
              <a:spcBef>
                <a:spcPts val="1070"/>
              </a:spcBef>
              <a:buFont typeface="Symbol"/>
              <a:buChar char=""/>
              <a:tabLst>
                <a:tab pos="241300" algn="l"/>
              </a:tabLst>
            </a:pPr>
            <a:r>
              <a:rPr sz="1200" spc="110" dirty="0">
                <a:latin typeface="Cambria"/>
                <a:cs typeface="Cambria"/>
              </a:rPr>
              <a:t>Common </a:t>
            </a:r>
            <a:r>
              <a:rPr sz="1200" spc="75" dirty="0">
                <a:latin typeface="Cambria"/>
                <a:cs typeface="Cambria"/>
              </a:rPr>
              <a:t>combinational </a:t>
            </a:r>
            <a:r>
              <a:rPr sz="1200" spc="70" dirty="0">
                <a:latin typeface="Cambria"/>
                <a:cs typeface="Cambria"/>
              </a:rPr>
              <a:t>circuits </a:t>
            </a:r>
            <a:r>
              <a:rPr sz="1200" spc="85" dirty="0">
                <a:latin typeface="Cambria"/>
                <a:cs typeface="Cambria"/>
              </a:rPr>
              <a:t>made </a:t>
            </a:r>
            <a:r>
              <a:rPr sz="1200" spc="110" dirty="0">
                <a:latin typeface="Cambria"/>
                <a:cs typeface="Cambria"/>
              </a:rPr>
              <a:t>up </a:t>
            </a:r>
            <a:r>
              <a:rPr sz="1200" spc="50" dirty="0">
                <a:latin typeface="Cambria"/>
                <a:cs typeface="Cambria"/>
              </a:rPr>
              <a:t>from </a:t>
            </a:r>
            <a:r>
              <a:rPr sz="1200" spc="65" dirty="0">
                <a:latin typeface="Cambria"/>
                <a:cs typeface="Cambria"/>
              </a:rPr>
              <a:t>individual </a:t>
            </a:r>
            <a:r>
              <a:rPr sz="1200" spc="45" dirty="0">
                <a:latin typeface="Cambria"/>
                <a:cs typeface="Cambria"/>
              </a:rPr>
              <a:t>logic </a:t>
            </a:r>
            <a:r>
              <a:rPr sz="1200" spc="65" dirty="0">
                <a:latin typeface="Cambria"/>
                <a:cs typeface="Cambria"/>
              </a:rPr>
              <a:t>gates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carry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out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desired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application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include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Multiplexer,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De-multiplexers, 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Encoders,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Decoders,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Full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Half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Adders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etc.</a:t>
            </a:r>
            <a:endParaRPr sz="1200">
              <a:latin typeface="Cambria"/>
              <a:cs typeface="Cambria"/>
            </a:endParaRPr>
          </a:p>
          <a:p>
            <a:pPr marL="240665" indent="-228600" algn="just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241300" algn="l"/>
              </a:tabLst>
            </a:pPr>
            <a:r>
              <a:rPr sz="1200" spc="75" dirty="0">
                <a:latin typeface="Cambria"/>
                <a:cs typeface="Cambria"/>
              </a:rPr>
              <a:t>Classification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Combinational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Logic: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5369" y="483086"/>
            <a:ext cx="4937759" cy="268939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03501" y="5082540"/>
            <a:ext cx="3657600" cy="282701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58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604" y="327151"/>
            <a:ext cx="5815330" cy="105283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b="1" spc="65" dirty="0">
                <a:latin typeface="Cambria"/>
                <a:cs typeface="Cambria"/>
              </a:rPr>
              <a:t>Half</a:t>
            </a:r>
            <a:r>
              <a:rPr sz="1200" b="1" spc="100" dirty="0">
                <a:latin typeface="Cambria"/>
                <a:cs typeface="Cambria"/>
              </a:rPr>
              <a:t> </a:t>
            </a:r>
            <a:r>
              <a:rPr sz="1200" b="1" spc="45" dirty="0">
                <a:latin typeface="Cambria"/>
                <a:cs typeface="Cambria"/>
              </a:rPr>
              <a:t>Adder:</a:t>
            </a:r>
            <a:endParaRPr sz="1200">
              <a:latin typeface="Cambria"/>
              <a:cs typeface="Cambria"/>
            </a:endParaRPr>
          </a:p>
          <a:p>
            <a:pPr marL="697865" marR="5080" lvl="1" indent="-228600">
              <a:lnSpc>
                <a:spcPts val="1620"/>
              </a:lnSpc>
              <a:spcBef>
                <a:spcPts val="75"/>
              </a:spcBef>
              <a:buFont typeface="Courier New"/>
              <a:buChar char="o"/>
              <a:tabLst>
                <a:tab pos="6985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20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most</a:t>
            </a:r>
            <a:r>
              <a:rPr sz="1200" spc="18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basic</a:t>
            </a:r>
            <a:r>
              <a:rPr sz="1200" spc="18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digital</a:t>
            </a:r>
            <a:r>
              <a:rPr sz="1200" spc="21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arithmetic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circuit</a:t>
            </a:r>
            <a:r>
              <a:rPr sz="1200" spc="2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20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addition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digits.</a:t>
            </a:r>
            <a:endParaRPr sz="1200">
              <a:latin typeface="Cambria"/>
              <a:cs typeface="Cambria"/>
            </a:endParaRPr>
          </a:p>
          <a:p>
            <a:pPr marL="697865" lvl="1" indent="-229235">
              <a:lnSpc>
                <a:spcPct val="100000"/>
              </a:lnSpc>
              <a:spcBef>
                <a:spcPts val="95"/>
              </a:spcBef>
              <a:buFont typeface="Courier New"/>
              <a:buChar char="o"/>
              <a:tabLst>
                <a:tab pos="698500" algn="l"/>
              </a:tabLst>
            </a:pP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combinational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circuit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performs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arithmetic</a:t>
            </a:r>
            <a:r>
              <a:rPr sz="1200" spc="16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addition</a:t>
            </a:r>
            <a:r>
              <a:rPr sz="1200" spc="16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of</a:t>
            </a:r>
            <a:r>
              <a:rPr sz="1200" spc="15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30" dirty="0">
                <a:solidFill>
                  <a:srgbClr val="C00000"/>
                </a:solidFill>
                <a:latin typeface="Cambria"/>
                <a:cs typeface="Cambria"/>
              </a:rPr>
              <a:t>two</a:t>
            </a:r>
            <a:endParaRPr sz="1200">
              <a:latin typeface="Cambria"/>
              <a:cs typeface="Cambria"/>
            </a:endParaRPr>
          </a:p>
          <a:p>
            <a:pPr marL="697865">
              <a:lnSpc>
                <a:spcPct val="100000"/>
              </a:lnSpc>
              <a:spcBef>
                <a:spcPts val="195"/>
              </a:spcBef>
            </a:pP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bits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called</a:t>
            </a:r>
            <a:r>
              <a:rPr sz="1200" spc="110" dirty="0">
                <a:latin typeface="Cambria"/>
                <a:cs typeface="Cambria"/>
              </a:rPr>
              <a:t> a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half-adder.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87753" y="3740022"/>
            <a:ext cx="5355590" cy="1412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75640" algn="ctr">
              <a:lnSpc>
                <a:spcPct val="100000"/>
              </a:lnSpc>
              <a:spcBef>
                <a:spcPts val="100"/>
              </a:spcBef>
            </a:pPr>
            <a:r>
              <a:rPr sz="1200" spc="65" dirty="0">
                <a:latin typeface="Cambria"/>
                <a:cs typeface="Cambria"/>
              </a:rPr>
              <a:t>Half-adder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truth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table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implementation</a:t>
            </a:r>
            <a:endParaRPr sz="1200">
              <a:latin typeface="Cambria"/>
              <a:cs typeface="Cambria"/>
            </a:endParaRPr>
          </a:p>
          <a:p>
            <a:pPr marL="1597660" marR="2273935" algn="ctr">
              <a:lnSpc>
                <a:spcPct val="181700"/>
              </a:lnSpc>
              <a:spcBef>
                <a:spcPts val="10"/>
              </a:spcBef>
            </a:pPr>
            <a:r>
              <a:rPr sz="1200" spc="195" dirty="0">
                <a:latin typeface="Cambria"/>
                <a:cs typeface="Cambria"/>
              </a:rPr>
              <a:t>S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=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A`B+AB`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=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</a:t>
            </a:r>
            <a:r>
              <a:rPr sz="1200" spc="70" dirty="0">
                <a:latin typeface="Cambria Math"/>
                <a:cs typeface="Cambria Math"/>
              </a:rPr>
              <a:t>⊕</a:t>
            </a:r>
            <a:r>
              <a:rPr sz="1200" spc="70" dirty="0">
                <a:latin typeface="Cambria"/>
                <a:cs typeface="Cambria"/>
              </a:rPr>
              <a:t>B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210" dirty="0">
                <a:latin typeface="Cambria"/>
                <a:cs typeface="Cambria"/>
              </a:rPr>
              <a:t>C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=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AB</a:t>
            </a:r>
            <a:endParaRPr sz="1200">
              <a:latin typeface="Cambria"/>
              <a:cs typeface="Cambria"/>
            </a:endParaRPr>
          </a:p>
          <a:p>
            <a:pPr marL="241300" marR="5080" indent="-228600">
              <a:lnSpc>
                <a:spcPct val="112500"/>
              </a:lnSpc>
              <a:spcBef>
                <a:spcPts val="994"/>
              </a:spcBef>
            </a:pPr>
            <a:r>
              <a:rPr sz="1200" dirty="0">
                <a:latin typeface="Courier New"/>
                <a:cs typeface="Courier New"/>
              </a:rPr>
              <a:t>o</a:t>
            </a:r>
            <a:r>
              <a:rPr sz="1200" spc="360" dirty="0">
                <a:latin typeface="Courier New"/>
                <a:cs typeface="Courier New"/>
              </a:rPr>
              <a:t> </a:t>
            </a:r>
            <a:r>
              <a:rPr sz="1200" spc="25" dirty="0">
                <a:latin typeface="Cambria"/>
                <a:cs typeface="Cambria"/>
              </a:rPr>
              <a:t>To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implement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half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adder</a:t>
            </a:r>
            <a:r>
              <a:rPr sz="1200" spc="85" dirty="0">
                <a:latin typeface="Cambria"/>
                <a:cs typeface="Cambria"/>
              </a:rPr>
              <a:t> using</a:t>
            </a:r>
            <a:r>
              <a:rPr sz="1200" spc="40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NAND</a:t>
            </a:r>
            <a:r>
              <a:rPr sz="1200" spc="409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gates;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we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require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5</a:t>
            </a:r>
            <a:r>
              <a:rPr sz="1200" spc="40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NAND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gates.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2620" y="1918310"/>
            <a:ext cx="5500914" cy="155459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0710" y="5286728"/>
            <a:ext cx="4648199" cy="200357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8529" y="7656830"/>
            <a:ext cx="3355340" cy="1176020"/>
          </a:xfrm>
          <a:custGeom>
            <a:avLst/>
            <a:gdLst/>
            <a:ahLst/>
            <a:cxnLst/>
            <a:rect l="l" t="t" r="r" b="b"/>
            <a:pathLst>
              <a:path w="3355340" h="1176020">
                <a:moveTo>
                  <a:pt x="3138170" y="0"/>
                </a:moveTo>
                <a:lnTo>
                  <a:pt x="215645" y="0"/>
                </a:lnTo>
                <a:lnTo>
                  <a:pt x="193420" y="1270"/>
                </a:lnTo>
                <a:lnTo>
                  <a:pt x="151256" y="11430"/>
                </a:lnTo>
                <a:lnTo>
                  <a:pt x="112268" y="27940"/>
                </a:lnTo>
                <a:lnTo>
                  <a:pt x="78105" y="50800"/>
                </a:lnTo>
                <a:lnTo>
                  <a:pt x="48640" y="81280"/>
                </a:lnTo>
                <a:lnTo>
                  <a:pt x="25526" y="115570"/>
                </a:lnTo>
                <a:lnTo>
                  <a:pt x="9397" y="154940"/>
                </a:lnTo>
                <a:lnTo>
                  <a:pt x="1015" y="196850"/>
                </a:lnTo>
                <a:lnTo>
                  <a:pt x="0" y="961390"/>
                </a:lnTo>
                <a:lnTo>
                  <a:pt x="1269" y="982980"/>
                </a:lnTo>
                <a:lnTo>
                  <a:pt x="10287" y="1024890"/>
                </a:lnTo>
                <a:lnTo>
                  <a:pt x="27050" y="1064260"/>
                </a:lnTo>
                <a:lnTo>
                  <a:pt x="50545" y="1098550"/>
                </a:lnTo>
                <a:lnTo>
                  <a:pt x="80263" y="1127760"/>
                </a:lnTo>
                <a:lnTo>
                  <a:pt x="115062" y="1150620"/>
                </a:lnTo>
                <a:lnTo>
                  <a:pt x="154305" y="1167130"/>
                </a:lnTo>
                <a:lnTo>
                  <a:pt x="196595" y="1176020"/>
                </a:lnTo>
                <a:lnTo>
                  <a:pt x="3139821" y="1176020"/>
                </a:lnTo>
                <a:lnTo>
                  <a:pt x="3183255" y="1172210"/>
                </a:lnTo>
                <a:lnTo>
                  <a:pt x="3224275" y="1159510"/>
                </a:lnTo>
                <a:lnTo>
                  <a:pt x="3260852" y="1139190"/>
                </a:lnTo>
                <a:lnTo>
                  <a:pt x="3137916" y="1139190"/>
                </a:lnTo>
                <a:lnTo>
                  <a:pt x="198627" y="1137920"/>
                </a:lnTo>
                <a:lnTo>
                  <a:pt x="147193" y="1123950"/>
                </a:lnTo>
                <a:lnTo>
                  <a:pt x="103124" y="1097280"/>
                </a:lnTo>
                <a:lnTo>
                  <a:pt x="68580" y="1059180"/>
                </a:lnTo>
                <a:lnTo>
                  <a:pt x="46100" y="1012190"/>
                </a:lnTo>
                <a:lnTo>
                  <a:pt x="38218" y="961390"/>
                </a:lnTo>
                <a:lnTo>
                  <a:pt x="38163" y="215900"/>
                </a:lnTo>
                <a:lnTo>
                  <a:pt x="38988" y="199390"/>
                </a:lnTo>
                <a:lnTo>
                  <a:pt x="52324" y="147320"/>
                </a:lnTo>
                <a:lnTo>
                  <a:pt x="79247" y="104140"/>
                </a:lnTo>
                <a:lnTo>
                  <a:pt x="117347" y="69850"/>
                </a:lnTo>
                <a:lnTo>
                  <a:pt x="164211" y="46990"/>
                </a:lnTo>
                <a:lnTo>
                  <a:pt x="217550" y="38100"/>
                </a:lnTo>
                <a:lnTo>
                  <a:pt x="3260115" y="38100"/>
                </a:lnTo>
                <a:lnTo>
                  <a:pt x="3258439" y="36830"/>
                </a:lnTo>
                <a:lnTo>
                  <a:pt x="3221228" y="16510"/>
                </a:lnTo>
                <a:lnTo>
                  <a:pt x="3180460" y="5080"/>
                </a:lnTo>
                <a:lnTo>
                  <a:pt x="3158744" y="1270"/>
                </a:lnTo>
                <a:lnTo>
                  <a:pt x="3138170" y="0"/>
                </a:lnTo>
                <a:close/>
              </a:path>
              <a:path w="3355340" h="1176020">
                <a:moveTo>
                  <a:pt x="3260115" y="38100"/>
                </a:moveTo>
                <a:lnTo>
                  <a:pt x="3138170" y="38100"/>
                </a:lnTo>
                <a:lnTo>
                  <a:pt x="3156839" y="39370"/>
                </a:lnTo>
                <a:lnTo>
                  <a:pt x="3174619" y="41910"/>
                </a:lnTo>
                <a:lnTo>
                  <a:pt x="3223895" y="60960"/>
                </a:lnTo>
                <a:lnTo>
                  <a:pt x="3265043" y="91440"/>
                </a:lnTo>
                <a:lnTo>
                  <a:pt x="3295777" y="133350"/>
                </a:lnTo>
                <a:lnTo>
                  <a:pt x="3313683" y="181610"/>
                </a:lnTo>
                <a:lnTo>
                  <a:pt x="3317176" y="961390"/>
                </a:lnTo>
                <a:lnTo>
                  <a:pt x="3316351" y="977900"/>
                </a:lnTo>
                <a:lnTo>
                  <a:pt x="3303016" y="1029970"/>
                </a:lnTo>
                <a:lnTo>
                  <a:pt x="3276219" y="1073150"/>
                </a:lnTo>
                <a:lnTo>
                  <a:pt x="3238119" y="1108710"/>
                </a:lnTo>
                <a:lnTo>
                  <a:pt x="3191129" y="1130300"/>
                </a:lnTo>
                <a:lnTo>
                  <a:pt x="3137916" y="1139190"/>
                </a:lnTo>
                <a:lnTo>
                  <a:pt x="3260852" y="1139190"/>
                </a:lnTo>
                <a:lnTo>
                  <a:pt x="3292729" y="1112520"/>
                </a:lnTo>
                <a:lnTo>
                  <a:pt x="3319145" y="1079500"/>
                </a:lnTo>
                <a:lnTo>
                  <a:pt x="3338829" y="1042670"/>
                </a:lnTo>
                <a:lnTo>
                  <a:pt x="3351149" y="1002030"/>
                </a:lnTo>
                <a:lnTo>
                  <a:pt x="3355276" y="961390"/>
                </a:lnTo>
                <a:lnTo>
                  <a:pt x="3355340" y="215900"/>
                </a:lnTo>
                <a:lnTo>
                  <a:pt x="3354070" y="194310"/>
                </a:lnTo>
                <a:lnTo>
                  <a:pt x="3345053" y="152400"/>
                </a:lnTo>
                <a:lnTo>
                  <a:pt x="3328416" y="113030"/>
                </a:lnTo>
                <a:lnTo>
                  <a:pt x="3304794" y="78740"/>
                </a:lnTo>
                <a:lnTo>
                  <a:pt x="3275203" y="49530"/>
                </a:lnTo>
                <a:lnTo>
                  <a:pt x="3260115" y="38100"/>
                </a:lnTo>
                <a:close/>
              </a:path>
              <a:path w="3355340" h="1176020">
                <a:moveTo>
                  <a:pt x="3138170" y="50800"/>
                </a:moveTo>
                <a:lnTo>
                  <a:pt x="218186" y="50800"/>
                </a:lnTo>
                <a:lnTo>
                  <a:pt x="201168" y="52070"/>
                </a:lnTo>
                <a:lnTo>
                  <a:pt x="153288" y="63500"/>
                </a:lnTo>
                <a:lnTo>
                  <a:pt x="112013" y="88900"/>
                </a:lnTo>
                <a:lnTo>
                  <a:pt x="79756" y="124460"/>
                </a:lnTo>
                <a:lnTo>
                  <a:pt x="58546" y="167640"/>
                </a:lnTo>
                <a:lnTo>
                  <a:pt x="50863" y="215900"/>
                </a:lnTo>
                <a:lnTo>
                  <a:pt x="50917" y="961390"/>
                </a:lnTo>
                <a:lnTo>
                  <a:pt x="58038" y="1008380"/>
                </a:lnTo>
                <a:lnTo>
                  <a:pt x="78739" y="1051560"/>
                </a:lnTo>
                <a:lnTo>
                  <a:pt x="110617" y="1087120"/>
                </a:lnTo>
                <a:lnTo>
                  <a:pt x="151637" y="1112520"/>
                </a:lnTo>
                <a:lnTo>
                  <a:pt x="199262" y="1125220"/>
                </a:lnTo>
                <a:lnTo>
                  <a:pt x="3154298" y="1125220"/>
                </a:lnTo>
                <a:lnTo>
                  <a:pt x="3170935" y="1122680"/>
                </a:lnTo>
                <a:lnTo>
                  <a:pt x="3186810" y="1118870"/>
                </a:lnTo>
                <a:lnTo>
                  <a:pt x="3202178" y="1112520"/>
                </a:lnTo>
                <a:lnTo>
                  <a:pt x="199897" y="1112520"/>
                </a:lnTo>
                <a:lnTo>
                  <a:pt x="184784" y="1109980"/>
                </a:lnTo>
                <a:lnTo>
                  <a:pt x="142620" y="1093470"/>
                </a:lnTo>
                <a:lnTo>
                  <a:pt x="107314" y="1066800"/>
                </a:lnTo>
                <a:lnTo>
                  <a:pt x="81152" y="1031240"/>
                </a:lnTo>
                <a:lnTo>
                  <a:pt x="66293" y="989330"/>
                </a:lnTo>
                <a:lnTo>
                  <a:pt x="63548" y="958850"/>
                </a:lnTo>
                <a:lnTo>
                  <a:pt x="63568" y="215900"/>
                </a:lnTo>
                <a:lnTo>
                  <a:pt x="70865" y="170180"/>
                </a:lnTo>
                <a:lnTo>
                  <a:pt x="90550" y="130810"/>
                </a:lnTo>
                <a:lnTo>
                  <a:pt x="120522" y="97790"/>
                </a:lnTo>
                <a:lnTo>
                  <a:pt x="158750" y="76200"/>
                </a:lnTo>
                <a:lnTo>
                  <a:pt x="203072" y="64770"/>
                </a:lnTo>
                <a:lnTo>
                  <a:pt x="218820" y="63500"/>
                </a:lnTo>
                <a:lnTo>
                  <a:pt x="3200114" y="63500"/>
                </a:lnTo>
                <a:lnTo>
                  <a:pt x="3188589" y="59690"/>
                </a:lnTo>
                <a:lnTo>
                  <a:pt x="3172586" y="54610"/>
                </a:lnTo>
                <a:lnTo>
                  <a:pt x="3156204" y="52070"/>
                </a:lnTo>
                <a:lnTo>
                  <a:pt x="3138170" y="50800"/>
                </a:lnTo>
                <a:close/>
              </a:path>
              <a:path w="3355340" h="1176020">
                <a:moveTo>
                  <a:pt x="3200114" y="63500"/>
                </a:moveTo>
                <a:lnTo>
                  <a:pt x="3138170" y="63500"/>
                </a:lnTo>
                <a:lnTo>
                  <a:pt x="3155569" y="64770"/>
                </a:lnTo>
                <a:lnTo>
                  <a:pt x="3170682" y="67310"/>
                </a:lnTo>
                <a:lnTo>
                  <a:pt x="3212846" y="83820"/>
                </a:lnTo>
                <a:lnTo>
                  <a:pt x="3248024" y="110490"/>
                </a:lnTo>
                <a:lnTo>
                  <a:pt x="3274059" y="146050"/>
                </a:lnTo>
                <a:lnTo>
                  <a:pt x="3289046" y="187960"/>
                </a:lnTo>
                <a:lnTo>
                  <a:pt x="3291771" y="961390"/>
                </a:lnTo>
                <a:lnTo>
                  <a:pt x="3290951" y="976630"/>
                </a:lnTo>
                <a:lnTo>
                  <a:pt x="3279267" y="1021080"/>
                </a:lnTo>
                <a:lnTo>
                  <a:pt x="3255899" y="1057910"/>
                </a:lnTo>
                <a:lnTo>
                  <a:pt x="3222879" y="1088390"/>
                </a:lnTo>
                <a:lnTo>
                  <a:pt x="3182366" y="1106170"/>
                </a:lnTo>
                <a:lnTo>
                  <a:pt x="3152267" y="1112520"/>
                </a:lnTo>
                <a:lnTo>
                  <a:pt x="3202178" y="1112520"/>
                </a:lnTo>
                <a:lnTo>
                  <a:pt x="3243325" y="1088390"/>
                </a:lnTo>
                <a:lnTo>
                  <a:pt x="3275710" y="1052830"/>
                </a:lnTo>
                <a:lnTo>
                  <a:pt x="3296793" y="1009650"/>
                </a:lnTo>
                <a:lnTo>
                  <a:pt x="3304476" y="961390"/>
                </a:lnTo>
                <a:lnTo>
                  <a:pt x="3304422" y="215900"/>
                </a:lnTo>
                <a:lnTo>
                  <a:pt x="3297428" y="168910"/>
                </a:lnTo>
                <a:lnTo>
                  <a:pt x="3276727" y="125730"/>
                </a:lnTo>
                <a:lnTo>
                  <a:pt x="3244722" y="90170"/>
                </a:lnTo>
                <a:lnTo>
                  <a:pt x="3203956" y="64770"/>
                </a:lnTo>
                <a:lnTo>
                  <a:pt x="3200114" y="63500"/>
                </a:lnTo>
                <a:close/>
              </a:path>
            </a:pathLst>
          </a:custGeom>
          <a:solidFill>
            <a:srgbClr val="8063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20110" y="7794497"/>
            <a:ext cx="1935480" cy="824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100" b="1" spc="50" dirty="0">
                <a:latin typeface="Cambria"/>
                <a:cs typeface="Cambria"/>
              </a:rPr>
              <a:t>0+1</a:t>
            </a:r>
            <a:r>
              <a:rPr sz="1100" b="1" spc="125" dirty="0">
                <a:latin typeface="Cambria"/>
                <a:cs typeface="Cambria"/>
              </a:rPr>
              <a:t> </a:t>
            </a:r>
            <a:r>
              <a:rPr sz="1100" b="1" spc="10" dirty="0">
                <a:latin typeface="Cambria"/>
                <a:cs typeface="Cambria"/>
              </a:rPr>
              <a:t>=</a:t>
            </a:r>
            <a:r>
              <a:rPr sz="1100" b="1" spc="114" dirty="0">
                <a:latin typeface="Cambria"/>
                <a:cs typeface="Cambria"/>
              </a:rPr>
              <a:t> </a:t>
            </a:r>
            <a:r>
              <a:rPr sz="1100" b="1" spc="75" dirty="0">
                <a:latin typeface="Cambria"/>
                <a:cs typeface="Cambria"/>
              </a:rPr>
              <a:t>1</a:t>
            </a:r>
            <a:r>
              <a:rPr sz="1100" b="1" spc="125" dirty="0">
                <a:latin typeface="Cambria"/>
                <a:cs typeface="Cambria"/>
              </a:rPr>
              <a:t> </a:t>
            </a:r>
            <a:r>
              <a:rPr sz="1100" b="1" spc="40" dirty="0">
                <a:latin typeface="Cambria"/>
                <a:cs typeface="Cambria"/>
              </a:rPr>
              <a:t>+0</a:t>
            </a:r>
            <a:r>
              <a:rPr sz="1100" b="1" spc="125" dirty="0">
                <a:latin typeface="Cambria"/>
                <a:cs typeface="Cambria"/>
              </a:rPr>
              <a:t> </a:t>
            </a:r>
            <a:r>
              <a:rPr sz="1100" b="1" spc="30" dirty="0">
                <a:latin typeface="Cambria"/>
                <a:cs typeface="Cambria"/>
              </a:rPr>
              <a:t>=1</a:t>
            </a:r>
            <a:r>
              <a:rPr sz="1100" b="1" spc="120" dirty="0">
                <a:latin typeface="Cambria"/>
                <a:cs typeface="Cambria"/>
              </a:rPr>
              <a:t> </a:t>
            </a:r>
            <a:r>
              <a:rPr sz="1100" dirty="0">
                <a:latin typeface="Wingdings"/>
                <a:cs typeface="Wingdings"/>
              </a:rPr>
              <a:t>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b="1" spc="85" dirty="0">
                <a:latin typeface="Cambria"/>
                <a:cs typeface="Cambria"/>
              </a:rPr>
              <a:t>S=1,</a:t>
            </a:r>
            <a:r>
              <a:rPr sz="1100" b="1" spc="114" dirty="0">
                <a:latin typeface="Cambria"/>
                <a:cs typeface="Cambria"/>
              </a:rPr>
              <a:t> </a:t>
            </a:r>
            <a:r>
              <a:rPr sz="1100" b="1" spc="95" dirty="0">
                <a:latin typeface="Cambria"/>
                <a:cs typeface="Cambria"/>
              </a:rPr>
              <a:t>C=</a:t>
            </a:r>
            <a:r>
              <a:rPr sz="1100" b="1" spc="120" dirty="0">
                <a:latin typeface="Cambria"/>
                <a:cs typeface="Cambria"/>
              </a:rPr>
              <a:t> </a:t>
            </a:r>
            <a:r>
              <a:rPr sz="1100" b="1" spc="75" dirty="0">
                <a:latin typeface="Cambria"/>
                <a:cs typeface="Cambria"/>
              </a:rPr>
              <a:t>0</a:t>
            </a:r>
            <a:endParaRPr sz="11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1165"/>
              </a:spcBef>
            </a:pPr>
            <a:r>
              <a:rPr sz="1100" b="1" spc="50" dirty="0">
                <a:latin typeface="Cambria"/>
                <a:cs typeface="Cambria"/>
              </a:rPr>
              <a:t>1+1</a:t>
            </a:r>
            <a:r>
              <a:rPr sz="1100" b="1" spc="120" dirty="0">
                <a:latin typeface="Cambria"/>
                <a:cs typeface="Cambria"/>
              </a:rPr>
              <a:t> </a:t>
            </a:r>
            <a:r>
              <a:rPr sz="1100" b="1" spc="10" dirty="0">
                <a:latin typeface="Cambria"/>
                <a:cs typeface="Cambria"/>
              </a:rPr>
              <a:t>=</a:t>
            </a:r>
            <a:r>
              <a:rPr sz="1100" b="1" spc="110" dirty="0">
                <a:latin typeface="Cambria"/>
                <a:cs typeface="Cambria"/>
              </a:rPr>
              <a:t> </a:t>
            </a:r>
            <a:r>
              <a:rPr sz="1100" b="1" spc="70" dirty="0">
                <a:latin typeface="Cambria"/>
                <a:cs typeface="Cambria"/>
              </a:rPr>
              <a:t>10</a:t>
            </a:r>
            <a:r>
              <a:rPr sz="1100" b="1" spc="114" dirty="0">
                <a:latin typeface="Cambria"/>
                <a:cs typeface="Cambria"/>
              </a:rPr>
              <a:t> </a:t>
            </a:r>
            <a:r>
              <a:rPr sz="1100" dirty="0">
                <a:latin typeface="Wingdings"/>
                <a:cs typeface="Wingdings"/>
              </a:rPr>
              <a:t>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b="1" spc="90" dirty="0">
                <a:latin typeface="Cambria"/>
                <a:cs typeface="Cambria"/>
              </a:rPr>
              <a:t>S=0,</a:t>
            </a:r>
            <a:r>
              <a:rPr sz="1100" b="1" spc="120" dirty="0">
                <a:latin typeface="Cambria"/>
                <a:cs typeface="Cambria"/>
              </a:rPr>
              <a:t> </a:t>
            </a:r>
            <a:r>
              <a:rPr sz="1100" b="1" spc="80" dirty="0">
                <a:latin typeface="Cambria"/>
                <a:cs typeface="Cambria"/>
              </a:rPr>
              <a:t>C=1</a:t>
            </a:r>
            <a:endParaRPr sz="11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1165"/>
              </a:spcBef>
            </a:pPr>
            <a:r>
              <a:rPr sz="1100" b="1" spc="45" dirty="0">
                <a:latin typeface="Cambria"/>
                <a:cs typeface="Cambria"/>
              </a:rPr>
              <a:t>1+1+1</a:t>
            </a:r>
            <a:r>
              <a:rPr sz="1100" b="1" spc="120" dirty="0">
                <a:latin typeface="Cambria"/>
                <a:cs typeface="Cambria"/>
              </a:rPr>
              <a:t> </a:t>
            </a:r>
            <a:r>
              <a:rPr sz="1100" b="1" spc="10" dirty="0">
                <a:latin typeface="Cambria"/>
                <a:cs typeface="Cambria"/>
              </a:rPr>
              <a:t>=</a:t>
            </a:r>
            <a:r>
              <a:rPr sz="1100" b="1" spc="100" dirty="0">
                <a:latin typeface="Cambria"/>
                <a:cs typeface="Cambria"/>
              </a:rPr>
              <a:t> </a:t>
            </a:r>
            <a:r>
              <a:rPr sz="1100" b="1" spc="75" dirty="0">
                <a:latin typeface="Cambria"/>
                <a:cs typeface="Cambria"/>
              </a:rPr>
              <a:t>11</a:t>
            </a:r>
            <a:r>
              <a:rPr sz="1100" b="1" spc="110" dirty="0">
                <a:latin typeface="Cambria"/>
                <a:cs typeface="Cambria"/>
              </a:rPr>
              <a:t> </a:t>
            </a:r>
            <a:r>
              <a:rPr sz="1100" spc="70" dirty="0">
                <a:latin typeface="Wingdings"/>
                <a:cs typeface="Wingdings"/>
              </a:rPr>
              <a:t></a:t>
            </a:r>
            <a:r>
              <a:rPr sz="1100" b="1" spc="70" dirty="0">
                <a:latin typeface="Cambria"/>
                <a:cs typeface="Cambria"/>
              </a:rPr>
              <a:t>S=1,</a:t>
            </a:r>
            <a:r>
              <a:rPr sz="1100" b="1" spc="114" dirty="0">
                <a:latin typeface="Cambria"/>
                <a:cs typeface="Cambria"/>
              </a:rPr>
              <a:t> </a:t>
            </a:r>
            <a:r>
              <a:rPr sz="1100" b="1" spc="80" dirty="0">
                <a:latin typeface="Cambria"/>
                <a:cs typeface="Cambria"/>
              </a:rPr>
              <a:t>C=1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59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604" y="327151"/>
            <a:ext cx="5814060" cy="125857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b="1" spc="75" dirty="0">
                <a:latin typeface="Cambria"/>
                <a:cs typeface="Cambria"/>
              </a:rPr>
              <a:t>Limitations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Half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45" dirty="0">
                <a:latin typeface="Cambria"/>
                <a:cs typeface="Cambria"/>
              </a:rPr>
              <a:t>Adder:</a:t>
            </a:r>
            <a:endParaRPr sz="1200">
              <a:latin typeface="Cambria"/>
              <a:cs typeface="Cambria"/>
            </a:endParaRPr>
          </a:p>
          <a:p>
            <a:pPr marL="697865" marR="5080" lvl="1" indent="-228600">
              <a:lnSpc>
                <a:spcPts val="1620"/>
              </a:lnSpc>
              <a:spcBef>
                <a:spcPts val="75"/>
              </a:spcBef>
              <a:buFont typeface="Courier New"/>
              <a:buChar char="o"/>
              <a:tabLst>
                <a:tab pos="6985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reason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it’s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called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half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adder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there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no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scope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add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carry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bit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previous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bit.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This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major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limitation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2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half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adders</a:t>
            </a:r>
            <a:endParaRPr sz="1200">
              <a:latin typeface="Cambria"/>
              <a:cs typeface="Cambria"/>
            </a:endParaRPr>
          </a:p>
          <a:p>
            <a:pPr marL="697865" marR="6985">
              <a:lnSpc>
                <a:spcPts val="1620"/>
              </a:lnSpc>
            </a:pPr>
            <a:r>
              <a:rPr sz="1200" spc="70" dirty="0">
                <a:latin typeface="Cambria"/>
                <a:cs typeface="Cambria"/>
              </a:rPr>
              <a:t>when</a:t>
            </a:r>
            <a:r>
              <a:rPr sz="1200" spc="18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used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adders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especially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in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real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time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scenarios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which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involves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addition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multiple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bits.</a:t>
            </a:r>
            <a:endParaRPr sz="1200">
              <a:latin typeface="Cambria"/>
              <a:cs typeface="Cambria"/>
            </a:endParaRPr>
          </a:p>
          <a:p>
            <a:pPr marL="697865" lvl="1" indent="-229235">
              <a:lnSpc>
                <a:spcPct val="100000"/>
              </a:lnSpc>
              <a:spcBef>
                <a:spcPts val="110"/>
              </a:spcBef>
              <a:buFont typeface="Courier New"/>
              <a:buChar char="o"/>
              <a:tabLst>
                <a:tab pos="698500" algn="l"/>
              </a:tabLst>
            </a:pPr>
            <a:r>
              <a:rPr sz="1200" spc="25" dirty="0">
                <a:latin typeface="Cambria"/>
                <a:cs typeface="Cambria"/>
              </a:rPr>
              <a:t>To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overcome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this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limitation,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full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adders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developed.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0604" y="2028189"/>
            <a:ext cx="5814695" cy="64262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28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b="1" spc="70" dirty="0">
                <a:latin typeface="Cambria"/>
                <a:cs typeface="Cambria"/>
              </a:rPr>
              <a:t>Full</a:t>
            </a:r>
            <a:r>
              <a:rPr sz="1200" b="1" spc="100" dirty="0">
                <a:latin typeface="Cambria"/>
                <a:cs typeface="Cambria"/>
              </a:rPr>
              <a:t> </a:t>
            </a:r>
            <a:r>
              <a:rPr sz="1200" b="1" spc="45" dirty="0">
                <a:latin typeface="Cambria"/>
                <a:cs typeface="Cambria"/>
              </a:rPr>
              <a:t>Adder:</a:t>
            </a:r>
            <a:endParaRPr sz="1200">
              <a:latin typeface="Cambria"/>
              <a:cs typeface="Cambria"/>
            </a:endParaRPr>
          </a:p>
          <a:p>
            <a:pPr marL="697865" marR="5080" indent="-228600">
              <a:lnSpc>
                <a:spcPct val="112500"/>
              </a:lnSpc>
            </a:pPr>
            <a:r>
              <a:rPr sz="1200" dirty="0">
                <a:latin typeface="Courier New"/>
                <a:cs typeface="Courier New"/>
              </a:rPr>
              <a:t>o</a:t>
            </a:r>
            <a:r>
              <a:rPr sz="1200" spc="370" dirty="0">
                <a:latin typeface="Courier New"/>
                <a:cs typeface="Courier New"/>
              </a:rPr>
              <a:t> </a:t>
            </a: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21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full-adder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2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combinational</a:t>
            </a:r>
            <a:r>
              <a:rPr sz="1200" spc="2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circuit</a:t>
            </a:r>
            <a:r>
              <a:rPr sz="1200" spc="2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performs</a:t>
            </a:r>
            <a:r>
              <a:rPr sz="1200" spc="2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arithmetic </a:t>
            </a:r>
            <a:r>
              <a:rPr sz="1200" spc="-25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30" dirty="0">
                <a:solidFill>
                  <a:srgbClr val="C00000"/>
                </a:solidFill>
                <a:latin typeface="Cambria"/>
                <a:cs typeface="Cambria"/>
              </a:rPr>
              <a:t>sum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of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three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input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bits.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20695" y="3829939"/>
            <a:ext cx="2262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75" dirty="0">
                <a:latin typeface="Cambria"/>
                <a:cs typeface="Cambria"/>
              </a:rPr>
              <a:t>Block</a:t>
            </a:r>
            <a:r>
              <a:rPr sz="1200" b="1" spc="12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Diagram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Full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40" dirty="0">
                <a:latin typeface="Cambria"/>
                <a:cs typeface="Cambria"/>
              </a:rPr>
              <a:t>Adder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87753" y="5945505"/>
            <a:ext cx="5359400" cy="85026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456055">
              <a:lnSpc>
                <a:spcPct val="100000"/>
              </a:lnSpc>
              <a:spcBef>
                <a:spcPts val="280"/>
              </a:spcBef>
            </a:pPr>
            <a:r>
              <a:rPr sz="1200" b="1" spc="80" dirty="0">
                <a:latin typeface="Cambria"/>
                <a:cs typeface="Cambria"/>
              </a:rPr>
              <a:t>Logic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Diagram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Full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40" dirty="0">
                <a:latin typeface="Cambria"/>
                <a:cs typeface="Cambria"/>
              </a:rPr>
              <a:t>Adder</a:t>
            </a:r>
            <a:endParaRPr sz="1200">
              <a:latin typeface="Cambria"/>
              <a:cs typeface="Cambria"/>
            </a:endParaRPr>
          </a:p>
          <a:p>
            <a:pPr marL="241300" marR="5080" indent="-228600">
              <a:lnSpc>
                <a:spcPct val="112500"/>
              </a:lnSpc>
            </a:pPr>
            <a:r>
              <a:rPr sz="1200" dirty="0">
                <a:latin typeface="Courier New"/>
                <a:cs typeface="Courier New"/>
              </a:rPr>
              <a:t>o</a:t>
            </a:r>
            <a:r>
              <a:rPr sz="1200" spc="350" dirty="0">
                <a:latin typeface="Courier New"/>
                <a:cs typeface="Courier New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full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adder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</a:t>
            </a:r>
            <a:r>
              <a:rPr sz="1200" spc="4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thought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459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half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adders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connected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together,</a:t>
            </a:r>
            <a:r>
              <a:rPr sz="1200" spc="34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3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34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first</a:t>
            </a:r>
            <a:r>
              <a:rPr sz="1200" spc="34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half</a:t>
            </a:r>
            <a:r>
              <a:rPr sz="1200" spc="34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adder</a:t>
            </a:r>
            <a:r>
              <a:rPr sz="1200" spc="34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passing</a:t>
            </a:r>
            <a:r>
              <a:rPr sz="1200" spc="33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its</a:t>
            </a:r>
            <a:r>
              <a:rPr sz="1200" spc="34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carry</a:t>
            </a:r>
            <a:r>
              <a:rPr sz="1200" spc="34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 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35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second</a:t>
            </a:r>
            <a:endParaRPr sz="1200">
              <a:latin typeface="Cambria"/>
              <a:cs typeface="Cambria"/>
            </a:endParaRPr>
          </a:p>
          <a:p>
            <a:pPr marL="241300">
              <a:lnSpc>
                <a:spcPct val="100000"/>
              </a:lnSpc>
              <a:spcBef>
                <a:spcPts val="190"/>
              </a:spcBef>
            </a:pPr>
            <a:r>
              <a:rPr sz="1200" spc="65" dirty="0">
                <a:latin typeface="Cambria"/>
                <a:cs typeface="Cambria"/>
              </a:rPr>
              <a:t>half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adder.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87753" y="8954211"/>
            <a:ext cx="1174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ourier New"/>
                <a:cs typeface="Courier New"/>
              </a:rPr>
              <a:t>o</a:t>
            </a:r>
            <a:endParaRPr sz="1200">
              <a:latin typeface="Courier New"/>
              <a:cs typeface="Courier New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9291" y="2691383"/>
            <a:ext cx="3055619" cy="103585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94076" y="4538853"/>
            <a:ext cx="2567940" cy="116586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78597" y="7054824"/>
            <a:ext cx="4937759" cy="1600200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60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3609" y="5388609"/>
            <a:ext cx="6052820" cy="3810000"/>
          </a:xfrm>
          <a:custGeom>
            <a:avLst/>
            <a:gdLst/>
            <a:ahLst/>
            <a:cxnLst/>
            <a:rect l="l" t="t" r="r" b="b"/>
            <a:pathLst>
              <a:path w="6052820" h="3810000">
                <a:moveTo>
                  <a:pt x="5529326" y="3797300"/>
                </a:moveTo>
                <a:lnTo>
                  <a:pt x="525272" y="3797300"/>
                </a:lnTo>
                <a:lnTo>
                  <a:pt x="557530" y="3810000"/>
                </a:lnTo>
                <a:lnTo>
                  <a:pt x="5496941" y="3810000"/>
                </a:lnTo>
                <a:lnTo>
                  <a:pt x="5529326" y="3797300"/>
                </a:lnTo>
                <a:close/>
              </a:path>
              <a:path w="6052820" h="3810000">
                <a:moveTo>
                  <a:pt x="624967" y="38100"/>
                </a:moveTo>
                <a:lnTo>
                  <a:pt x="430149" y="38100"/>
                </a:lnTo>
                <a:lnTo>
                  <a:pt x="400303" y="50800"/>
                </a:lnTo>
                <a:lnTo>
                  <a:pt x="371348" y="63500"/>
                </a:lnTo>
                <a:lnTo>
                  <a:pt x="343027" y="88900"/>
                </a:lnTo>
                <a:lnTo>
                  <a:pt x="315480" y="101600"/>
                </a:lnTo>
                <a:lnTo>
                  <a:pt x="288886" y="114300"/>
                </a:lnTo>
                <a:lnTo>
                  <a:pt x="263271" y="139700"/>
                </a:lnTo>
                <a:lnTo>
                  <a:pt x="238366" y="152400"/>
                </a:lnTo>
                <a:lnTo>
                  <a:pt x="214642" y="177800"/>
                </a:lnTo>
                <a:lnTo>
                  <a:pt x="191820" y="190500"/>
                </a:lnTo>
                <a:lnTo>
                  <a:pt x="170192" y="215900"/>
                </a:lnTo>
                <a:lnTo>
                  <a:pt x="130060" y="266700"/>
                </a:lnTo>
                <a:lnTo>
                  <a:pt x="94703" y="317500"/>
                </a:lnTo>
                <a:lnTo>
                  <a:pt x="64427" y="381000"/>
                </a:lnTo>
                <a:lnTo>
                  <a:pt x="51384" y="406400"/>
                </a:lnTo>
                <a:lnTo>
                  <a:pt x="39573" y="431800"/>
                </a:lnTo>
                <a:lnTo>
                  <a:pt x="29324" y="469900"/>
                </a:lnTo>
                <a:lnTo>
                  <a:pt x="20434" y="495300"/>
                </a:lnTo>
                <a:lnTo>
                  <a:pt x="13169" y="533400"/>
                </a:lnTo>
                <a:lnTo>
                  <a:pt x="7391" y="558800"/>
                </a:lnTo>
                <a:lnTo>
                  <a:pt x="3340" y="596900"/>
                </a:lnTo>
                <a:lnTo>
                  <a:pt x="774" y="622300"/>
                </a:lnTo>
                <a:lnTo>
                  <a:pt x="0" y="660400"/>
                </a:lnTo>
                <a:lnTo>
                  <a:pt x="12" y="3162300"/>
                </a:lnTo>
                <a:lnTo>
                  <a:pt x="952" y="3200400"/>
                </a:lnTo>
                <a:lnTo>
                  <a:pt x="3492" y="3225800"/>
                </a:lnTo>
                <a:lnTo>
                  <a:pt x="7721" y="3263900"/>
                </a:lnTo>
                <a:lnTo>
                  <a:pt x="13500" y="3289300"/>
                </a:lnTo>
                <a:lnTo>
                  <a:pt x="20904" y="3327400"/>
                </a:lnTo>
                <a:lnTo>
                  <a:pt x="29768" y="3352800"/>
                </a:lnTo>
                <a:lnTo>
                  <a:pt x="40157" y="3390900"/>
                </a:lnTo>
                <a:lnTo>
                  <a:pt x="51943" y="3416300"/>
                </a:lnTo>
                <a:lnTo>
                  <a:pt x="65125" y="3441700"/>
                </a:lnTo>
                <a:lnTo>
                  <a:pt x="79654" y="3467100"/>
                </a:lnTo>
                <a:lnTo>
                  <a:pt x="95529" y="3505200"/>
                </a:lnTo>
                <a:lnTo>
                  <a:pt x="130949" y="3556000"/>
                </a:lnTo>
                <a:lnTo>
                  <a:pt x="171157" y="3606800"/>
                </a:lnTo>
                <a:lnTo>
                  <a:pt x="192925" y="3619500"/>
                </a:lnTo>
                <a:lnTo>
                  <a:pt x="215760" y="3644900"/>
                </a:lnTo>
                <a:lnTo>
                  <a:pt x="239585" y="3670300"/>
                </a:lnTo>
                <a:lnTo>
                  <a:pt x="264414" y="3683000"/>
                </a:lnTo>
                <a:lnTo>
                  <a:pt x="290207" y="3708400"/>
                </a:lnTo>
                <a:lnTo>
                  <a:pt x="344297" y="3733800"/>
                </a:lnTo>
                <a:lnTo>
                  <a:pt x="401701" y="3759200"/>
                </a:lnTo>
                <a:lnTo>
                  <a:pt x="493268" y="3797300"/>
                </a:lnTo>
                <a:lnTo>
                  <a:pt x="5560948" y="3797300"/>
                </a:lnTo>
                <a:lnTo>
                  <a:pt x="5622797" y="3771900"/>
                </a:lnTo>
                <a:lnTo>
                  <a:pt x="531876" y="3771900"/>
                </a:lnTo>
                <a:lnTo>
                  <a:pt x="472567" y="3746500"/>
                </a:lnTo>
                <a:lnTo>
                  <a:pt x="443865" y="3746500"/>
                </a:lnTo>
                <a:lnTo>
                  <a:pt x="415798" y="3733800"/>
                </a:lnTo>
                <a:lnTo>
                  <a:pt x="388366" y="3721100"/>
                </a:lnTo>
                <a:lnTo>
                  <a:pt x="361696" y="3708400"/>
                </a:lnTo>
                <a:lnTo>
                  <a:pt x="335788" y="3683000"/>
                </a:lnTo>
                <a:lnTo>
                  <a:pt x="310730" y="3670300"/>
                </a:lnTo>
                <a:lnTo>
                  <a:pt x="286512" y="3657600"/>
                </a:lnTo>
                <a:lnTo>
                  <a:pt x="263131" y="3632200"/>
                </a:lnTo>
                <a:lnTo>
                  <a:pt x="240690" y="3619500"/>
                </a:lnTo>
                <a:lnTo>
                  <a:pt x="219202" y="3594100"/>
                </a:lnTo>
                <a:lnTo>
                  <a:pt x="198755" y="3581400"/>
                </a:lnTo>
                <a:lnTo>
                  <a:pt x="179222" y="3556000"/>
                </a:lnTo>
                <a:lnTo>
                  <a:pt x="143700" y="3505200"/>
                </a:lnTo>
                <a:lnTo>
                  <a:pt x="112699" y="3454400"/>
                </a:lnTo>
                <a:lnTo>
                  <a:pt x="86690" y="3403600"/>
                </a:lnTo>
                <a:lnTo>
                  <a:pt x="65862" y="3340100"/>
                </a:lnTo>
                <a:lnTo>
                  <a:pt x="57581" y="3314700"/>
                </a:lnTo>
                <a:lnTo>
                  <a:pt x="50596" y="3289300"/>
                </a:lnTo>
                <a:lnTo>
                  <a:pt x="45237" y="3251200"/>
                </a:lnTo>
                <a:lnTo>
                  <a:pt x="41287" y="3225800"/>
                </a:lnTo>
                <a:lnTo>
                  <a:pt x="38938" y="3187700"/>
                </a:lnTo>
                <a:lnTo>
                  <a:pt x="38100" y="3162300"/>
                </a:lnTo>
                <a:lnTo>
                  <a:pt x="38100" y="660400"/>
                </a:lnTo>
                <a:lnTo>
                  <a:pt x="38862" y="622300"/>
                </a:lnTo>
                <a:lnTo>
                  <a:pt x="41313" y="596900"/>
                </a:lnTo>
                <a:lnTo>
                  <a:pt x="45199" y="571500"/>
                </a:lnTo>
                <a:lnTo>
                  <a:pt x="50673" y="533400"/>
                </a:lnTo>
                <a:lnTo>
                  <a:pt x="57556" y="508000"/>
                </a:lnTo>
                <a:lnTo>
                  <a:pt x="65951" y="482600"/>
                </a:lnTo>
                <a:lnTo>
                  <a:pt x="75679" y="444500"/>
                </a:lnTo>
                <a:lnTo>
                  <a:pt x="99161" y="393700"/>
                </a:lnTo>
                <a:lnTo>
                  <a:pt x="127749" y="342900"/>
                </a:lnTo>
                <a:lnTo>
                  <a:pt x="161137" y="292100"/>
                </a:lnTo>
                <a:lnTo>
                  <a:pt x="198945" y="241300"/>
                </a:lnTo>
                <a:lnTo>
                  <a:pt x="219417" y="228600"/>
                </a:lnTo>
                <a:lnTo>
                  <a:pt x="240919" y="203200"/>
                </a:lnTo>
                <a:lnTo>
                  <a:pt x="263372" y="177800"/>
                </a:lnTo>
                <a:lnTo>
                  <a:pt x="286740" y="165100"/>
                </a:lnTo>
                <a:lnTo>
                  <a:pt x="310997" y="152400"/>
                </a:lnTo>
                <a:lnTo>
                  <a:pt x="336042" y="127000"/>
                </a:lnTo>
                <a:lnTo>
                  <a:pt x="361950" y="114300"/>
                </a:lnTo>
                <a:lnTo>
                  <a:pt x="416052" y="88900"/>
                </a:lnTo>
                <a:lnTo>
                  <a:pt x="444119" y="76200"/>
                </a:lnTo>
                <a:lnTo>
                  <a:pt x="472821" y="63500"/>
                </a:lnTo>
                <a:lnTo>
                  <a:pt x="502158" y="63500"/>
                </a:lnTo>
                <a:lnTo>
                  <a:pt x="532257" y="50800"/>
                </a:lnTo>
                <a:lnTo>
                  <a:pt x="593598" y="50800"/>
                </a:lnTo>
                <a:lnTo>
                  <a:pt x="624967" y="38100"/>
                </a:lnTo>
                <a:close/>
              </a:path>
              <a:path w="6052820" h="3810000">
                <a:moveTo>
                  <a:pt x="5621146" y="38100"/>
                </a:moveTo>
                <a:lnTo>
                  <a:pt x="5428107" y="38100"/>
                </a:lnTo>
                <a:lnTo>
                  <a:pt x="5459603" y="50800"/>
                </a:lnTo>
                <a:lnTo>
                  <a:pt x="5521070" y="50800"/>
                </a:lnTo>
                <a:lnTo>
                  <a:pt x="5550916" y="63500"/>
                </a:lnTo>
                <a:lnTo>
                  <a:pt x="5580380" y="63500"/>
                </a:lnTo>
                <a:lnTo>
                  <a:pt x="5637021" y="88900"/>
                </a:lnTo>
                <a:lnTo>
                  <a:pt x="5664454" y="101600"/>
                </a:lnTo>
                <a:lnTo>
                  <a:pt x="5691123" y="114300"/>
                </a:lnTo>
                <a:lnTo>
                  <a:pt x="5717159" y="127000"/>
                </a:lnTo>
                <a:lnTo>
                  <a:pt x="5742178" y="152400"/>
                </a:lnTo>
                <a:lnTo>
                  <a:pt x="5766435" y="165100"/>
                </a:lnTo>
                <a:lnTo>
                  <a:pt x="5789803" y="177800"/>
                </a:lnTo>
                <a:lnTo>
                  <a:pt x="5812155" y="203200"/>
                </a:lnTo>
                <a:lnTo>
                  <a:pt x="5833745" y="228600"/>
                </a:lnTo>
                <a:lnTo>
                  <a:pt x="5854192" y="241300"/>
                </a:lnTo>
                <a:lnTo>
                  <a:pt x="5891911" y="292100"/>
                </a:lnTo>
                <a:lnTo>
                  <a:pt x="5925185" y="342900"/>
                </a:lnTo>
                <a:lnTo>
                  <a:pt x="5953760" y="393700"/>
                </a:lnTo>
                <a:lnTo>
                  <a:pt x="5977255" y="444500"/>
                </a:lnTo>
                <a:lnTo>
                  <a:pt x="5986907" y="482600"/>
                </a:lnTo>
                <a:lnTo>
                  <a:pt x="5995289" y="508000"/>
                </a:lnTo>
                <a:lnTo>
                  <a:pt x="6002273" y="533400"/>
                </a:lnTo>
                <a:lnTo>
                  <a:pt x="6007608" y="571500"/>
                </a:lnTo>
                <a:lnTo>
                  <a:pt x="6011545" y="596900"/>
                </a:lnTo>
                <a:lnTo>
                  <a:pt x="6013831" y="635000"/>
                </a:lnTo>
                <a:lnTo>
                  <a:pt x="6014720" y="660400"/>
                </a:lnTo>
                <a:lnTo>
                  <a:pt x="6014720" y="3162300"/>
                </a:lnTo>
                <a:lnTo>
                  <a:pt x="6013831" y="3187700"/>
                </a:lnTo>
                <a:lnTo>
                  <a:pt x="6011545" y="3225800"/>
                </a:lnTo>
                <a:lnTo>
                  <a:pt x="6007481" y="3251200"/>
                </a:lnTo>
                <a:lnTo>
                  <a:pt x="6002146" y="3289300"/>
                </a:lnTo>
                <a:lnTo>
                  <a:pt x="5995162" y="3314700"/>
                </a:lnTo>
                <a:lnTo>
                  <a:pt x="5986907" y="3340100"/>
                </a:lnTo>
                <a:lnTo>
                  <a:pt x="5977128" y="3378200"/>
                </a:lnTo>
                <a:lnTo>
                  <a:pt x="5953633" y="3429000"/>
                </a:lnTo>
                <a:lnTo>
                  <a:pt x="5925058" y="3479800"/>
                </a:lnTo>
                <a:lnTo>
                  <a:pt x="5891784" y="3530600"/>
                </a:lnTo>
                <a:lnTo>
                  <a:pt x="5853938" y="3581400"/>
                </a:lnTo>
                <a:lnTo>
                  <a:pt x="5833491" y="3594100"/>
                </a:lnTo>
                <a:lnTo>
                  <a:pt x="5812028" y="3619500"/>
                </a:lnTo>
                <a:lnTo>
                  <a:pt x="5789548" y="3632200"/>
                </a:lnTo>
                <a:lnTo>
                  <a:pt x="5766181" y="3657600"/>
                </a:lnTo>
                <a:lnTo>
                  <a:pt x="5741923" y="3670300"/>
                </a:lnTo>
                <a:lnTo>
                  <a:pt x="5716905" y="3683000"/>
                </a:lnTo>
                <a:lnTo>
                  <a:pt x="5690870" y="3708400"/>
                </a:lnTo>
                <a:lnTo>
                  <a:pt x="5664199" y="3721100"/>
                </a:lnTo>
                <a:lnTo>
                  <a:pt x="5608828" y="3746500"/>
                </a:lnTo>
                <a:lnTo>
                  <a:pt x="5579998" y="3746500"/>
                </a:lnTo>
                <a:lnTo>
                  <a:pt x="5520690" y="3771900"/>
                </a:lnTo>
                <a:lnTo>
                  <a:pt x="5622797" y="3771900"/>
                </a:lnTo>
                <a:lnTo>
                  <a:pt x="5681598" y="3746500"/>
                </a:lnTo>
                <a:lnTo>
                  <a:pt x="5709920" y="3733800"/>
                </a:lnTo>
                <a:lnTo>
                  <a:pt x="5737351" y="3721100"/>
                </a:lnTo>
                <a:lnTo>
                  <a:pt x="5764021" y="3708400"/>
                </a:lnTo>
                <a:lnTo>
                  <a:pt x="5789675" y="3683000"/>
                </a:lnTo>
                <a:lnTo>
                  <a:pt x="5814441" y="3670300"/>
                </a:lnTo>
                <a:lnTo>
                  <a:pt x="5838317" y="3644900"/>
                </a:lnTo>
                <a:lnTo>
                  <a:pt x="5861049" y="3619500"/>
                </a:lnTo>
                <a:lnTo>
                  <a:pt x="5882767" y="3606800"/>
                </a:lnTo>
                <a:lnTo>
                  <a:pt x="5922771" y="3556000"/>
                </a:lnTo>
                <a:lnTo>
                  <a:pt x="5958078" y="3505200"/>
                </a:lnTo>
                <a:lnTo>
                  <a:pt x="5973825" y="3467100"/>
                </a:lnTo>
                <a:lnTo>
                  <a:pt x="5988431" y="3441700"/>
                </a:lnTo>
                <a:lnTo>
                  <a:pt x="6001385" y="3416300"/>
                </a:lnTo>
                <a:lnTo>
                  <a:pt x="6013195" y="3390900"/>
                </a:lnTo>
                <a:lnTo>
                  <a:pt x="6023483" y="3352800"/>
                </a:lnTo>
                <a:lnTo>
                  <a:pt x="6032245" y="3327400"/>
                </a:lnTo>
                <a:lnTo>
                  <a:pt x="6039612" y="3289300"/>
                </a:lnTo>
                <a:lnTo>
                  <a:pt x="6045326" y="3263900"/>
                </a:lnTo>
                <a:lnTo>
                  <a:pt x="6049518" y="3225800"/>
                </a:lnTo>
                <a:lnTo>
                  <a:pt x="6051931" y="3187700"/>
                </a:lnTo>
                <a:lnTo>
                  <a:pt x="6052820" y="3162300"/>
                </a:lnTo>
                <a:lnTo>
                  <a:pt x="6052820" y="660400"/>
                </a:lnTo>
                <a:lnTo>
                  <a:pt x="6051931" y="622300"/>
                </a:lnTo>
                <a:lnTo>
                  <a:pt x="6049264" y="596900"/>
                </a:lnTo>
                <a:lnTo>
                  <a:pt x="6045072" y="558800"/>
                </a:lnTo>
                <a:lnTo>
                  <a:pt x="6039358" y="533400"/>
                </a:lnTo>
                <a:lnTo>
                  <a:pt x="6031865" y="495300"/>
                </a:lnTo>
                <a:lnTo>
                  <a:pt x="6023101" y="469900"/>
                </a:lnTo>
                <a:lnTo>
                  <a:pt x="6012688" y="431800"/>
                </a:lnTo>
                <a:lnTo>
                  <a:pt x="6000876" y="406400"/>
                </a:lnTo>
                <a:lnTo>
                  <a:pt x="5987669" y="381000"/>
                </a:lnTo>
                <a:lnTo>
                  <a:pt x="5973191" y="342900"/>
                </a:lnTo>
                <a:lnTo>
                  <a:pt x="5957316" y="317500"/>
                </a:lnTo>
                <a:lnTo>
                  <a:pt x="5921883" y="266700"/>
                </a:lnTo>
                <a:lnTo>
                  <a:pt x="5881750" y="215900"/>
                </a:lnTo>
                <a:lnTo>
                  <a:pt x="5837173" y="177800"/>
                </a:lnTo>
                <a:lnTo>
                  <a:pt x="5813297" y="152400"/>
                </a:lnTo>
                <a:lnTo>
                  <a:pt x="5788533" y="139700"/>
                </a:lnTo>
                <a:lnTo>
                  <a:pt x="5762751" y="114300"/>
                </a:lnTo>
                <a:lnTo>
                  <a:pt x="5736082" y="101600"/>
                </a:lnTo>
                <a:lnTo>
                  <a:pt x="5708522" y="88900"/>
                </a:lnTo>
                <a:lnTo>
                  <a:pt x="5680201" y="63500"/>
                </a:lnTo>
                <a:lnTo>
                  <a:pt x="5651119" y="50800"/>
                </a:lnTo>
                <a:lnTo>
                  <a:pt x="5621146" y="38100"/>
                </a:lnTo>
                <a:close/>
              </a:path>
              <a:path w="6052820" h="3810000">
                <a:moveTo>
                  <a:pt x="537972" y="76200"/>
                </a:moveTo>
                <a:lnTo>
                  <a:pt x="476884" y="76200"/>
                </a:lnTo>
                <a:lnTo>
                  <a:pt x="421259" y="101600"/>
                </a:lnTo>
                <a:lnTo>
                  <a:pt x="368300" y="127000"/>
                </a:lnTo>
                <a:lnTo>
                  <a:pt x="318363" y="152400"/>
                </a:lnTo>
                <a:lnTo>
                  <a:pt x="294563" y="177800"/>
                </a:lnTo>
                <a:lnTo>
                  <a:pt x="271703" y="190500"/>
                </a:lnTo>
                <a:lnTo>
                  <a:pt x="249669" y="215900"/>
                </a:lnTo>
                <a:lnTo>
                  <a:pt x="228625" y="228600"/>
                </a:lnTo>
                <a:lnTo>
                  <a:pt x="208521" y="254000"/>
                </a:lnTo>
                <a:lnTo>
                  <a:pt x="189420" y="279400"/>
                </a:lnTo>
                <a:lnTo>
                  <a:pt x="171488" y="292100"/>
                </a:lnTo>
                <a:lnTo>
                  <a:pt x="154546" y="317500"/>
                </a:lnTo>
                <a:lnTo>
                  <a:pt x="124129" y="368300"/>
                </a:lnTo>
                <a:lnTo>
                  <a:pt x="98615" y="419100"/>
                </a:lnTo>
                <a:lnTo>
                  <a:pt x="87706" y="457200"/>
                </a:lnTo>
                <a:lnTo>
                  <a:pt x="78168" y="482600"/>
                </a:lnTo>
                <a:lnTo>
                  <a:pt x="69938" y="508000"/>
                </a:lnTo>
                <a:lnTo>
                  <a:pt x="63169" y="533400"/>
                </a:lnTo>
                <a:lnTo>
                  <a:pt x="57797" y="571500"/>
                </a:lnTo>
                <a:lnTo>
                  <a:pt x="53975" y="596900"/>
                </a:lnTo>
                <a:lnTo>
                  <a:pt x="51562" y="622300"/>
                </a:lnTo>
                <a:lnTo>
                  <a:pt x="50800" y="660400"/>
                </a:lnTo>
                <a:lnTo>
                  <a:pt x="50787" y="3162300"/>
                </a:lnTo>
                <a:lnTo>
                  <a:pt x="51600" y="3187700"/>
                </a:lnTo>
                <a:lnTo>
                  <a:pt x="53886" y="3225800"/>
                </a:lnTo>
                <a:lnTo>
                  <a:pt x="57746" y="3251200"/>
                </a:lnTo>
                <a:lnTo>
                  <a:pt x="62966" y="3276600"/>
                </a:lnTo>
                <a:lnTo>
                  <a:pt x="69799" y="3314700"/>
                </a:lnTo>
                <a:lnTo>
                  <a:pt x="77901" y="3340100"/>
                </a:lnTo>
                <a:lnTo>
                  <a:pt x="87363" y="3365500"/>
                </a:lnTo>
                <a:lnTo>
                  <a:pt x="98272" y="3390900"/>
                </a:lnTo>
                <a:lnTo>
                  <a:pt x="110324" y="3416300"/>
                </a:lnTo>
                <a:lnTo>
                  <a:pt x="123710" y="3454400"/>
                </a:lnTo>
                <a:lnTo>
                  <a:pt x="138264" y="3479800"/>
                </a:lnTo>
                <a:lnTo>
                  <a:pt x="154038" y="3492500"/>
                </a:lnTo>
                <a:lnTo>
                  <a:pt x="170954" y="3517900"/>
                </a:lnTo>
                <a:lnTo>
                  <a:pt x="188810" y="3543300"/>
                </a:lnTo>
                <a:lnTo>
                  <a:pt x="207949" y="3568700"/>
                </a:lnTo>
                <a:lnTo>
                  <a:pt x="227952" y="3594100"/>
                </a:lnTo>
                <a:lnTo>
                  <a:pt x="249008" y="3606800"/>
                </a:lnTo>
                <a:lnTo>
                  <a:pt x="270979" y="3632200"/>
                </a:lnTo>
                <a:lnTo>
                  <a:pt x="293878" y="3644900"/>
                </a:lnTo>
                <a:lnTo>
                  <a:pt x="317563" y="3657600"/>
                </a:lnTo>
                <a:lnTo>
                  <a:pt x="342138" y="3683000"/>
                </a:lnTo>
                <a:lnTo>
                  <a:pt x="367538" y="3695700"/>
                </a:lnTo>
                <a:lnTo>
                  <a:pt x="393573" y="3708400"/>
                </a:lnTo>
                <a:lnTo>
                  <a:pt x="420370" y="3721100"/>
                </a:lnTo>
                <a:lnTo>
                  <a:pt x="447928" y="3733800"/>
                </a:lnTo>
                <a:lnTo>
                  <a:pt x="475996" y="3733800"/>
                </a:lnTo>
                <a:lnTo>
                  <a:pt x="534035" y="3759200"/>
                </a:lnTo>
                <a:lnTo>
                  <a:pt x="5395341" y="3759200"/>
                </a:lnTo>
                <a:lnTo>
                  <a:pt x="536321" y="3746500"/>
                </a:lnTo>
                <a:lnTo>
                  <a:pt x="507619" y="3733800"/>
                </a:lnTo>
                <a:lnTo>
                  <a:pt x="479552" y="3721100"/>
                </a:lnTo>
                <a:lnTo>
                  <a:pt x="451993" y="3721100"/>
                </a:lnTo>
                <a:lnTo>
                  <a:pt x="425069" y="3708400"/>
                </a:lnTo>
                <a:lnTo>
                  <a:pt x="373253" y="3683000"/>
                </a:lnTo>
                <a:lnTo>
                  <a:pt x="348488" y="3670300"/>
                </a:lnTo>
                <a:lnTo>
                  <a:pt x="324408" y="3644900"/>
                </a:lnTo>
                <a:lnTo>
                  <a:pt x="301244" y="3632200"/>
                </a:lnTo>
                <a:lnTo>
                  <a:pt x="278828" y="3619500"/>
                </a:lnTo>
                <a:lnTo>
                  <a:pt x="257314" y="3594100"/>
                </a:lnTo>
                <a:lnTo>
                  <a:pt x="236715" y="3581400"/>
                </a:lnTo>
                <a:lnTo>
                  <a:pt x="217144" y="3556000"/>
                </a:lnTo>
                <a:lnTo>
                  <a:pt x="198386" y="3530600"/>
                </a:lnTo>
                <a:lnTo>
                  <a:pt x="180962" y="3517900"/>
                </a:lnTo>
                <a:lnTo>
                  <a:pt x="148945" y="3467100"/>
                </a:lnTo>
                <a:lnTo>
                  <a:pt x="121627" y="3416300"/>
                </a:lnTo>
                <a:lnTo>
                  <a:pt x="99161" y="3365500"/>
                </a:lnTo>
                <a:lnTo>
                  <a:pt x="82029" y="3302000"/>
                </a:lnTo>
                <a:lnTo>
                  <a:pt x="75336" y="3276600"/>
                </a:lnTo>
                <a:lnTo>
                  <a:pt x="70256" y="3251200"/>
                </a:lnTo>
                <a:lnTo>
                  <a:pt x="66484" y="3225800"/>
                </a:lnTo>
                <a:lnTo>
                  <a:pt x="64262" y="3187700"/>
                </a:lnTo>
                <a:lnTo>
                  <a:pt x="63487" y="3162300"/>
                </a:lnTo>
                <a:lnTo>
                  <a:pt x="63500" y="660400"/>
                </a:lnTo>
                <a:lnTo>
                  <a:pt x="64249" y="635000"/>
                </a:lnTo>
                <a:lnTo>
                  <a:pt x="66636" y="596900"/>
                </a:lnTo>
                <a:lnTo>
                  <a:pt x="70396" y="571500"/>
                </a:lnTo>
                <a:lnTo>
                  <a:pt x="75666" y="546100"/>
                </a:lnTo>
                <a:lnTo>
                  <a:pt x="82308" y="508000"/>
                </a:lnTo>
                <a:lnTo>
                  <a:pt x="99745" y="457200"/>
                </a:lnTo>
                <a:lnTo>
                  <a:pt x="122326" y="406400"/>
                </a:lnTo>
                <a:lnTo>
                  <a:pt x="149771" y="355600"/>
                </a:lnTo>
                <a:lnTo>
                  <a:pt x="181851" y="304800"/>
                </a:lnTo>
                <a:lnTo>
                  <a:pt x="218109" y="266700"/>
                </a:lnTo>
                <a:lnTo>
                  <a:pt x="237820" y="241300"/>
                </a:lnTo>
                <a:lnTo>
                  <a:pt x="258432" y="215900"/>
                </a:lnTo>
                <a:lnTo>
                  <a:pt x="280047" y="203200"/>
                </a:lnTo>
                <a:lnTo>
                  <a:pt x="302387" y="190500"/>
                </a:lnTo>
                <a:lnTo>
                  <a:pt x="325729" y="165100"/>
                </a:lnTo>
                <a:lnTo>
                  <a:pt x="349758" y="152400"/>
                </a:lnTo>
                <a:lnTo>
                  <a:pt x="374650" y="139700"/>
                </a:lnTo>
                <a:lnTo>
                  <a:pt x="426466" y="114300"/>
                </a:lnTo>
                <a:lnTo>
                  <a:pt x="480949" y="88900"/>
                </a:lnTo>
                <a:lnTo>
                  <a:pt x="509143" y="88900"/>
                </a:lnTo>
                <a:lnTo>
                  <a:pt x="537972" y="76200"/>
                </a:lnTo>
                <a:close/>
              </a:path>
              <a:path w="6052820" h="3810000">
                <a:moveTo>
                  <a:pt x="5576950" y="76200"/>
                </a:moveTo>
                <a:lnTo>
                  <a:pt x="5516626" y="76200"/>
                </a:lnTo>
                <a:lnTo>
                  <a:pt x="5545074" y="88900"/>
                </a:lnTo>
                <a:lnTo>
                  <a:pt x="5573395" y="88900"/>
                </a:lnTo>
                <a:lnTo>
                  <a:pt x="5627750" y="114300"/>
                </a:lnTo>
                <a:lnTo>
                  <a:pt x="5679567" y="139700"/>
                </a:lnTo>
                <a:lnTo>
                  <a:pt x="5728462" y="165100"/>
                </a:lnTo>
                <a:lnTo>
                  <a:pt x="5751703" y="190500"/>
                </a:lnTo>
                <a:lnTo>
                  <a:pt x="5774182" y="203200"/>
                </a:lnTo>
                <a:lnTo>
                  <a:pt x="5795518" y="215900"/>
                </a:lnTo>
                <a:lnTo>
                  <a:pt x="5816219" y="241300"/>
                </a:lnTo>
                <a:lnTo>
                  <a:pt x="5835776" y="266700"/>
                </a:lnTo>
                <a:lnTo>
                  <a:pt x="5854319" y="279400"/>
                </a:lnTo>
                <a:lnTo>
                  <a:pt x="5888482" y="330200"/>
                </a:lnTo>
                <a:lnTo>
                  <a:pt x="5918072" y="381000"/>
                </a:lnTo>
                <a:lnTo>
                  <a:pt x="5942965" y="431800"/>
                </a:lnTo>
                <a:lnTo>
                  <a:pt x="5962904" y="482600"/>
                </a:lnTo>
                <a:lnTo>
                  <a:pt x="5977509" y="546100"/>
                </a:lnTo>
                <a:lnTo>
                  <a:pt x="5982589" y="571500"/>
                </a:lnTo>
                <a:lnTo>
                  <a:pt x="5986398" y="596900"/>
                </a:lnTo>
                <a:lnTo>
                  <a:pt x="5988558" y="635000"/>
                </a:lnTo>
                <a:lnTo>
                  <a:pt x="5989320" y="660400"/>
                </a:lnTo>
                <a:lnTo>
                  <a:pt x="5989320" y="3162300"/>
                </a:lnTo>
                <a:lnTo>
                  <a:pt x="5988431" y="3187700"/>
                </a:lnTo>
                <a:lnTo>
                  <a:pt x="5986145" y="3225800"/>
                </a:lnTo>
                <a:lnTo>
                  <a:pt x="5982335" y="3251200"/>
                </a:lnTo>
                <a:lnTo>
                  <a:pt x="5977128" y="3276600"/>
                </a:lnTo>
                <a:lnTo>
                  <a:pt x="5970396" y="3314700"/>
                </a:lnTo>
                <a:lnTo>
                  <a:pt x="5953124" y="3365500"/>
                </a:lnTo>
                <a:lnTo>
                  <a:pt x="5930519" y="3416300"/>
                </a:lnTo>
                <a:lnTo>
                  <a:pt x="5903087" y="3467100"/>
                </a:lnTo>
                <a:lnTo>
                  <a:pt x="5871083" y="3517900"/>
                </a:lnTo>
                <a:lnTo>
                  <a:pt x="5834761" y="3556000"/>
                </a:lnTo>
                <a:lnTo>
                  <a:pt x="5815075" y="3581400"/>
                </a:lnTo>
                <a:lnTo>
                  <a:pt x="5794501" y="3594100"/>
                </a:lnTo>
                <a:lnTo>
                  <a:pt x="5772912" y="3619500"/>
                </a:lnTo>
                <a:lnTo>
                  <a:pt x="5750433" y="3632200"/>
                </a:lnTo>
                <a:lnTo>
                  <a:pt x="5703189" y="3670300"/>
                </a:lnTo>
                <a:lnTo>
                  <a:pt x="5652643" y="3695700"/>
                </a:lnTo>
                <a:lnTo>
                  <a:pt x="5599430" y="3721100"/>
                </a:lnTo>
                <a:lnTo>
                  <a:pt x="5571870" y="3721100"/>
                </a:lnTo>
                <a:lnTo>
                  <a:pt x="5514975" y="3746500"/>
                </a:lnTo>
                <a:lnTo>
                  <a:pt x="5426075" y="3746500"/>
                </a:lnTo>
                <a:lnTo>
                  <a:pt x="5395341" y="3759200"/>
                </a:lnTo>
                <a:lnTo>
                  <a:pt x="5517769" y="3759200"/>
                </a:lnTo>
                <a:lnTo>
                  <a:pt x="5547233" y="3746500"/>
                </a:lnTo>
                <a:lnTo>
                  <a:pt x="5575935" y="3733800"/>
                </a:lnTo>
                <a:lnTo>
                  <a:pt x="5604129" y="3733800"/>
                </a:lnTo>
                <a:lnTo>
                  <a:pt x="5658485" y="3708400"/>
                </a:lnTo>
                <a:lnTo>
                  <a:pt x="5684646" y="3695700"/>
                </a:lnTo>
                <a:lnTo>
                  <a:pt x="5710046" y="3683000"/>
                </a:lnTo>
                <a:lnTo>
                  <a:pt x="5734558" y="3657600"/>
                </a:lnTo>
                <a:lnTo>
                  <a:pt x="5758307" y="3644900"/>
                </a:lnTo>
                <a:lnTo>
                  <a:pt x="5781294" y="3632200"/>
                </a:lnTo>
                <a:lnTo>
                  <a:pt x="5803265" y="3606800"/>
                </a:lnTo>
                <a:lnTo>
                  <a:pt x="5824346" y="3594100"/>
                </a:lnTo>
                <a:lnTo>
                  <a:pt x="5844413" y="3568700"/>
                </a:lnTo>
                <a:lnTo>
                  <a:pt x="5863463" y="3543300"/>
                </a:lnTo>
                <a:lnTo>
                  <a:pt x="5881496" y="3517900"/>
                </a:lnTo>
                <a:lnTo>
                  <a:pt x="5898388" y="3505200"/>
                </a:lnTo>
                <a:lnTo>
                  <a:pt x="5914009" y="3479800"/>
                </a:lnTo>
                <a:lnTo>
                  <a:pt x="5928614" y="3454400"/>
                </a:lnTo>
                <a:lnTo>
                  <a:pt x="5942075" y="3429000"/>
                </a:lnTo>
                <a:lnTo>
                  <a:pt x="5954268" y="3390900"/>
                </a:lnTo>
                <a:lnTo>
                  <a:pt x="5965063" y="3365500"/>
                </a:lnTo>
                <a:lnTo>
                  <a:pt x="5974588" y="3340100"/>
                </a:lnTo>
                <a:lnTo>
                  <a:pt x="5982843" y="3314700"/>
                </a:lnTo>
                <a:lnTo>
                  <a:pt x="5989700" y="3276600"/>
                </a:lnTo>
                <a:lnTo>
                  <a:pt x="5994908" y="3251200"/>
                </a:lnTo>
                <a:lnTo>
                  <a:pt x="5998845" y="3225800"/>
                </a:lnTo>
                <a:lnTo>
                  <a:pt x="6001131" y="3187700"/>
                </a:lnTo>
                <a:lnTo>
                  <a:pt x="6002020" y="3162300"/>
                </a:lnTo>
                <a:lnTo>
                  <a:pt x="6002020" y="660400"/>
                </a:lnTo>
                <a:lnTo>
                  <a:pt x="6001258" y="635000"/>
                </a:lnTo>
                <a:lnTo>
                  <a:pt x="5998971" y="596900"/>
                </a:lnTo>
                <a:lnTo>
                  <a:pt x="5995035" y="571500"/>
                </a:lnTo>
                <a:lnTo>
                  <a:pt x="5989828" y="533400"/>
                </a:lnTo>
                <a:lnTo>
                  <a:pt x="5982970" y="508000"/>
                </a:lnTo>
                <a:lnTo>
                  <a:pt x="5974969" y="482600"/>
                </a:lnTo>
                <a:lnTo>
                  <a:pt x="5965444" y="457200"/>
                </a:lnTo>
                <a:lnTo>
                  <a:pt x="5954521" y="419100"/>
                </a:lnTo>
                <a:lnTo>
                  <a:pt x="5929121" y="368300"/>
                </a:lnTo>
                <a:lnTo>
                  <a:pt x="5898895" y="317500"/>
                </a:lnTo>
                <a:lnTo>
                  <a:pt x="5863970" y="279400"/>
                </a:lnTo>
                <a:lnTo>
                  <a:pt x="5844920" y="254000"/>
                </a:lnTo>
                <a:lnTo>
                  <a:pt x="5824982" y="228600"/>
                </a:lnTo>
                <a:lnTo>
                  <a:pt x="5803899" y="215900"/>
                </a:lnTo>
                <a:lnTo>
                  <a:pt x="5781929" y="190500"/>
                </a:lnTo>
                <a:lnTo>
                  <a:pt x="5759069" y="177800"/>
                </a:lnTo>
                <a:lnTo>
                  <a:pt x="5735320" y="152400"/>
                </a:lnTo>
                <a:lnTo>
                  <a:pt x="5710809" y="139700"/>
                </a:lnTo>
                <a:lnTo>
                  <a:pt x="5685409" y="127000"/>
                </a:lnTo>
                <a:lnTo>
                  <a:pt x="5659246" y="114300"/>
                </a:lnTo>
                <a:lnTo>
                  <a:pt x="5632449" y="101600"/>
                </a:lnTo>
                <a:lnTo>
                  <a:pt x="5576950" y="76200"/>
                </a:lnTo>
                <a:close/>
              </a:path>
              <a:path w="6052820" h="3810000">
                <a:moveTo>
                  <a:pt x="626872" y="63500"/>
                </a:moveTo>
                <a:lnTo>
                  <a:pt x="535051" y="63500"/>
                </a:lnTo>
                <a:lnTo>
                  <a:pt x="505714" y="76200"/>
                </a:lnTo>
                <a:lnTo>
                  <a:pt x="596773" y="76200"/>
                </a:lnTo>
                <a:lnTo>
                  <a:pt x="626872" y="63500"/>
                </a:lnTo>
                <a:close/>
              </a:path>
              <a:path w="6052820" h="3810000">
                <a:moveTo>
                  <a:pt x="5518785" y="63500"/>
                </a:moveTo>
                <a:lnTo>
                  <a:pt x="5427472" y="63500"/>
                </a:lnTo>
                <a:lnTo>
                  <a:pt x="5457698" y="76200"/>
                </a:lnTo>
                <a:lnTo>
                  <a:pt x="5547995" y="76200"/>
                </a:lnTo>
                <a:lnTo>
                  <a:pt x="5518785" y="63500"/>
                </a:lnTo>
                <a:close/>
              </a:path>
              <a:path w="6052820" h="3810000">
                <a:moveTo>
                  <a:pt x="5427853" y="50800"/>
                </a:moveTo>
                <a:lnTo>
                  <a:pt x="625856" y="50800"/>
                </a:lnTo>
                <a:lnTo>
                  <a:pt x="595249" y="63500"/>
                </a:lnTo>
                <a:lnTo>
                  <a:pt x="5458587" y="63500"/>
                </a:lnTo>
                <a:lnTo>
                  <a:pt x="5427853" y="50800"/>
                </a:lnTo>
                <a:close/>
              </a:path>
              <a:path w="6052820" h="3810000">
                <a:moveTo>
                  <a:pt x="5527675" y="12700"/>
                </a:moveTo>
                <a:lnTo>
                  <a:pt x="523621" y="12700"/>
                </a:lnTo>
                <a:lnTo>
                  <a:pt x="460756" y="38100"/>
                </a:lnTo>
                <a:lnTo>
                  <a:pt x="5590667" y="38100"/>
                </a:lnTo>
                <a:lnTo>
                  <a:pt x="5527675" y="12700"/>
                </a:lnTo>
                <a:close/>
              </a:path>
              <a:path w="6052820" h="3810000">
                <a:moveTo>
                  <a:pt x="5429123" y="0"/>
                </a:moveTo>
                <a:lnTo>
                  <a:pt x="622173" y="0"/>
                </a:lnTo>
                <a:lnTo>
                  <a:pt x="588772" y="12700"/>
                </a:lnTo>
                <a:lnTo>
                  <a:pt x="5462397" y="12700"/>
                </a:lnTo>
                <a:lnTo>
                  <a:pt x="542912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87753" y="339343"/>
            <a:ext cx="2430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ourier New"/>
                <a:cs typeface="Courier New"/>
              </a:rPr>
              <a:t>o</a:t>
            </a:r>
            <a:r>
              <a:rPr sz="1200" spc="340" dirty="0">
                <a:latin typeface="Courier New"/>
                <a:cs typeface="Courier New"/>
              </a:rPr>
              <a:t> </a:t>
            </a:r>
            <a:r>
              <a:rPr sz="1200" spc="75" dirty="0">
                <a:latin typeface="Cambria"/>
                <a:cs typeface="Cambria"/>
              </a:rPr>
              <a:t>Truth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Table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Full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Adder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is: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61617" y="4669663"/>
            <a:ext cx="3750945" cy="419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4890" marR="5080" indent="-686435">
              <a:lnSpc>
                <a:spcPct val="120000"/>
              </a:lnSpc>
              <a:spcBef>
                <a:spcPts val="100"/>
              </a:spcBef>
            </a:pPr>
            <a:r>
              <a:rPr sz="1200" dirty="0">
                <a:latin typeface="Courier New"/>
                <a:cs typeface="Courier New"/>
              </a:rPr>
              <a:t>o</a:t>
            </a:r>
            <a:r>
              <a:rPr sz="1200" spc="5" dirty="0">
                <a:latin typeface="Courier New"/>
                <a:cs typeface="Courier New"/>
              </a:rPr>
              <a:t> </a:t>
            </a: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Boolean Expression </a:t>
            </a:r>
            <a:r>
              <a:rPr sz="1200" spc="25" dirty="0">
                <a:latin typeface="Cambria"/>
                <a:cs typeface="Cambria"/>
              </a:rPr>
              <a:t>for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0" dirty="0">
                <a:latin typeface="Cambria"/>
                <a:cs typeface="Cambria"/>
              </a:rPr>
              <a:t>full adder </a:t>
            </a:r>
            <a:r>
              <a:rPr sz="1200" spc="65" dirty="0">
                <a:latin typeface="Cambria"/>
                <a:cs typeface="Cambria"/>
              </a:rPr>
              <a:t>is: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800" spc="232" baseline="4629" dirty="0">
                <a:latin typeface="Cambria"/>
                <a:cs typeface="Cambria"/>
              </a:rPr>
              <a:t>Sum</a:t>
            </a:r>
            <a:r>
              <a:rPr sz="1800" spc="165" baseline="4629" dirty="0">
                <a:latin typeface="Cambria"/>
                <a:cs typeface="Cambria"/>
              </a:rPr>
              <a:t> </a:t>
            </a:r>
            <a:r>
              <a:rPr sz="1800" spc="82" baseline="4629" dirty="0">
                <a:latin typeface="Cambria"/>
                <a:cs typeface="Cambria"/>
              </a:rPr>
              <a:t>=</a:t>
            </a:r>
            <a:r>
              <a:rPr sz="1800" spc="172" baseline="4629" dirty="0">
                <a:latin typeface="Cambria"/>
                <a:cs typeface="Cambria"/>
              </a:rPr>
              <a:t> </a:t>
            </a:r>
            <a:r>
              <a:rPr sz="1800" spc="7" baseline="4629" dirty="0">
                <a:latin typeface="Cambria"/>
                <a:cs typeface="Cambria"/>
              </a:rPr>
              <a:t>(A</a:t>
            </a:r>
            <a:r>
              <a:rPr sz="1800" spc="7" baseline="4629" dirty="0">
                <a:latin typeface="Cambria Math"/>
                <a:cs typeface="Cambria Math"/>
              </a:rPr>
              <a:t>⊕</a:t>
            </a:r>
            <a:r>
              <a:rPr sz="1800" spc="7" baseline="4629" dirty="0">
                <a:latin typeface="Cambria"/>
                <a:cs typeface="Cambria"/>
              </a:rPr>
              <a:t>B)</a:t>
            </a:r>
            <a:r>
              <a:rPr sz="1800" baseline="4629" dirty="0">
                <a:latin typeface="Cambria"/>
                <a:cs typeface="Cambria"/>
              </a:rPr>
              <a:t> </a:t>
            </a:r>
            <a:r>
              <a:rPr sz="1800" spc="112" baseline="4629" dirty="0">
                <a:latin typeface="Cambria Math"/>
                <a:cs typeface="Cambria Math"/>
              </a:rPr>
              <a:t>⊕</a:t>
            </a:r>
            <a:r>
              <a:rPr sz="1800" spc="112" baseline="4629" dirty="0">
                <a:latin typeface="Cambria"/>
                <a:cs typeface="Cambria"/>
              </a:rPr>
              <a:t>C</a:t>
            </a:r>
            <a:r>
              <a:rPr sz="800" spc="75" dirty="0">
                <a:latin typeface="Cambria"/>
                <a:cs typeface="Cambria"/>
              </a:rPr>
              <a:t>in</a:t>
            </a:r>
            <a:endParaRPr sz="800">
              <a:latin typeface="Cambria"/>
              <a:cs typeface="Cambria"/>
            </a:endParaRPr>
          </a:p>
          <a:p>
            <a:pPr marL="567055">
              <a:lnSpc>
                <a:spcPct val="100000"/>
              </a:lnSpc>
              <a:spcBef>
                <a:spcPts val="190"/>
              </a:spcBef>
            </a:pPr>
            <a:r>
              <a:rPr sz="1800" spc="195" baseline="4629" dirty="0">
                <a:latin typeface="Cambria"/>
                <a:cs typeface="Cambria"/>
              </a:rPr>
              <a:t>C-Out</a:t>
            </a:r>
            <a:r>
              <a:rPr sz="1800" spc="165" baseline="4629" dirty="0">
                <a:latin typeface="Cambria"/>
                <a:cs typeface="Cambria"/>
              </a:rPr>
              <a:t> </a:t>
            </a:r>
            <a:r>
              <a:rPr sz="1800" spc="82" baseline="4629" dirty="0">
                <a:latin typeface="Cambria"/>
                <a:cs typeface="Cambria"/>
              </a:rPr>
              <a:t>=</a:t>
            </a:r>
            <a:r>
              <a:rPr sz="1800" spc="157" baseline="4629" dirty="0">
                <a:latin typeface="Cambria"/>
                <a:cs typeface="Cambria"/>
              </a:rPr>
              <a:t> </a:t>
            </a:r>
            <a:r>
              <a:rPr sz="1800" spc="172" baseline="4629" dirty="0">
                <a:latin typeface="Cambria"/>
                <a:cs typeface="Cambria"/>
              </a:rPr>
              <a:t>A.B</a:t>
            </a:r>
            <a:r>
              <a:rPr sz="1800" spc="165" baseline="4629" dirty="0">
                <a:latin typeface="Cambria"/>
                <a:cs typeface="Cambria"/>
              </a:rPr>
              <a:t> </a:t>
            </a:r>
            <a:r>
              <a:rPr sz="1800" spc="82" baseline="4629" dirty="0">
                <a:latin typeface="Cambria"/>
                <a:cs typeface="Cambria"/>
              </a:rPr>
              <a:t>+</a:t>
            </a:r>
            <a:r>
              <a:rPr sz="1800" spc="157" baseline="4629" dirty="0">
                <a:latin typeface="Cambria"/>
                <a:cs typeface="Cambria"/>
              </a:rPr>
              <a:t> </a:t>
            </a:r>
            <a:r>
              <a:rPr sz="1800" spc="60" baseline="4629" dirty="0">
                <a:latin typeface="Cambria"/>
                <a:cs typeface="Cambria"/>
              </a:rPr>
              <a:t>C</a:t>
            </a:r>
            <a:r>
              <a:rPr sz="800" spc="40" dirty="0">
                <a:latin typeface="Cambria"/>
                <a:cs typeface="Cambria"/>
              </a:rPr>
              <a:t>in</a:t>
            </a:r>
            <a:r>
              <a:rPr sz="1800" spc="60" baseline="4629" dirty="0">
                <a:latin typeface="Cambria"/>
                <a:cs typeface="Cambria"/>
              </a:rPr>
              <a:t>(A</a:t>
            </a:r>
            <a:r>
              <a:rPr sz="1800" spc="60" baseline="4629" dirty="0">
                <a:latin typeface="Cambria Math"/>
                <a:cs typeface="Cambria Math"/>
              </a:rPr>
              <a:t>⊕</a:t>
            </a:r>
            <a:r>
              <a:rPr sz="1800" spc="60" baseline="4629" dirty="0">
                <a:latin typeface="Cambria"/>
                <a:cs typeface="Cambria"/>
              </a:rPr>
              <a:t>B)</a:t>
            </a:r>
            <a:r>
              <a:rPr sz="1800" spc="172" baseline="4629" dirty="0">
                <a:latin typeface="Cambria"/>
                <a:cs typeface="Cambria"/>
              </a:rPr>
              <a:t> </a:t>
            </a:r>
            <a:r>
              <a:rPr sz="1800" spc="82" baseline="4629" dirty="0">
                <a:latin typeface="Cambria"/>
                <a:cs typeface="Cambria"/>
              </a:rPr>
              <a:t>=</a:t>
            </a:r>
            <a:r>
              <a:rPr sz="1800" spc="165" baseline="4629" dirty="0">
                <a:latin typeface="Cambria"/>
                <a:cs typeface="Cambria"/>
              </a:rPr>
              <a:t> </a:t>
            </a:r>
            <a:r>
              <a:rPr sz="1800" spc="142" baseline="4629" dirty="0">
                <a:latin typeface="Cambria"/>
                <a:cs typeface="Cambria"/>
              </a:rPr>
              <a:t>AB+AC</a:t>
            </a:r>
            <a:r>
              <a:rPr sz="800" spc="95" dirty="0">
                <a:latin typeface="Cambria"/>
                <a:cs typeface="Cambria"/>
              </a:rPr>
              <a:t>in</a:t>
            </a:r>
            <a:r>
              <a:rPr sz="1800" spc="142" baseline="4629" dirty="0">
                <a:latin typeface="Cambria"/>
                <a:cs typeface="Cambria"/>
              </a:rPr>
              <a:t>+BC</a:t>
            </a:r>
            <a:r>
              <a:rPr sz="800" spc="95" dirty="0">
                <a:latin typeface="Cambria"/>
                <a:cs typeface="Cambria"/>
              </a:rPr>
              <a:t>in</a:t>
            </a:r>
            <a:endParaRPr sz="8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1800" b="1" spc="112" baseline="4629" dirty="0">
                <a:solidFill>
                  <a:srgbClr val="C00000"/>
                </a:solidFill>
                <a:latin typeface="Cambria"/>
                <a:cs typeface="Cambria"/>
              </a:rPr>
              <a:t>AB+AC</a:t>
            </a:r>
            <a:r>
              <a:rPr sz="800" b="1" spc="75" dirty="0">
                <a:solidFill>
                  <a:srgbClr val="C00000"/>
                </a:solidFill>
                <a:latin typeface="Cambria"/>
                <a:cs typeface="Cambria"/>
              </a:rPr>
              <a:t>in</a:t>
            </a:r>
            <a:r>
              <a:rPr sz="1800" b="1" spc="112" baseline="4629" dirty="0">
                <a:solidFill>
                  <a:srgbClr val="C00000"/>
                </a:solidFill>
                <a:latin typeface="Cambria"/>
                <a:cs typeface="Cambria"/>
              </a:rPr>
              <a:t>+BC</a:t>
            </a:r>
            <a:r>
              <a:rPr sz="800" b="1" spc="75" dirty="0">
                <a:solidFill>
                  <a:srgbClr val="C00000"/>
                </a:solidFill>
                <a:latin typeface="Cambria"/>
                <a:cs typeface="Cambria"/>
              </a:rPr>
              <a:t>in</a:t>
            </a:r>
            <a:endParaRPr sz="800">
              <a:latin typeface="Cambria"/>
              <a:cs typeface="Cambria"/>
            </a:endParaRPr>
          </a:p>
          <a:p>
            <a:pPr marL="469900">
              <a:lnSpc>
                <a:spcPct val="100000"/>
              </a:lnSpc>
              <a:spcBef>
                <a:spcPts val="1175"/>
              </a:spcBef>
            </a:pPr>
            <a:r>
              <a:rPr sz="1800" spc="82" baseline="4629" dirty="0">
                <a:latin typeface="Cambria"/>
                <a:cs typeface="Cambria"/>
              </a:rPr>
              <a:t>=</a:t>
            </a:r>
            <a:r>
              <a:rPr sz="1800" spc="142" baseline="4629" dirty="0">
                <a:latin typeface="Cambria"/>
                <a:cs typeface="Cambria"/>
              </a:rPr>
              <a:t> </a:t>
            </a:r>
            <a:r>
              <a:rPr sz="1800" spc="157" baseline="4629" dirty="0">
                <a:latin typeface="Cambria"/>
                <a:cs typeface="Cambria"/>
              </a:rPr>
              <a:t>AB</a:t>
            </a:r>
            <a:r>
              <a:rPr sz="1800" spc="142" baseline="4629" dirty="0">
                <a:latin typeface="Cambria"/>
                <a:cs typeface="Cambria"/>
              </a:rPr>
              <a:t> </a:t>
            </a:r>
            <a:r>
              <a:rPr sz="1800" spc="82" baseline="4629" dirty="0">
                <a:latin typeface="Cambria"/>
                <a:cs typeface="Cambria"/>
              </a:rPr>
              <a:t>+</a:t>
            </a:r>
            <a:r>
              <a:rPr sz="1800" spc="157" baseline="4629" dirty="0">
                <a:latin typeface="Cambria"/>
                <a:cs typeface="Cambria"/>
              </a:rPr>
              <a:t> </a:t>
            </a:r>
            <a:r>
              <a:rPr sz="1800" spc="89" baseline="4629" dirty="0">
                <a:latin typeface="Cambria"/>
                <a:cs typeface="Cambria"/>
              </a:rPr>
              <a:t>AC</a:t>
            </a:r>
            <a:r>
              <a:rPr sz="800" spc="60" dirty="0">
                <a:latin typeface="Cambria"/>
                <a:cs typeface="Cambria"/>
              </a:rPr>
              <a:t>in</a:t>
            </a:r>
            <a:r>
              <a:rPr sz="1800" spc="89" baseline="4629" dirty="0">
                <a:latin typeface="Cambria"/>
                <a:cs typeface="Cambria"/>
              </a:rPr>
              <a:t>+BC</a:t>
            </a:r>
            <a:r>
              <a:rPr sz="800" spc="60" dirty="0">
                <a:latin typeface="Cambria"/>
                <a:cs typeface="Cambria"/>
              </a:rPr>
              <a:t>in</a:t>
            </a:r>
            <a:r>
              <a:rPr sz="1800" spc="89" baseline="4629" dirty="0">
                <a:latin typeface="Cambria"/>
                <a:cs typeface="Cambria"/>
              </a:rPr>
              <a:t>(A+A`)</a:t>
            </a:r>
            <a:endParaRPr sz="1800" baseline="4629">
              <a:latin typeface="Cambria"/>
              <a:cs typeface="Cambria"/>
            </a:endParaRPr>
          </a:p>
          <a:p>
            <a:pPr marL="469900">
              <a:lnSpc>
                <a:spcPct val="100000"/>
              </a:lnSpc>
              <a:spcBef>
                <a:spcPts val="1175"/>
              </a:spcBef>
            </a:pPr>
            <a:r>
              <a:rPr sz="1800" spc="82" baseline="4629" dirty="0">
                <a:latin typeface="Cambria"/>
                <a:cs typeface="Cambria"/>
              </a:rPr>
              <a:t>=</a:t>
            </a:r>
            <a:r>
              <a:rPr sz="1800" spc="97" baseline="4629" dirty="0">
                <a:latin typeface="Cambria"/>
                <a:cs typeface="Cambria"/>
              </a:rPr>
              <a:t> </a:t>
            </a:r>
            <a:r>
              <a:rPr sz="1800" spc="135" baseline="4629" dirty="0">
                <a:latin typeface="Cambria"/>
                <a:cs typeface="Cambria"/>
              </a:rPr>
              <a:t>ABC</a:t>
            </a:r>
            <a:r>
              <a:rPr sz="800" spc="90" dirty="0">
                <a:latin typeface="Cambria"/>
                <a:cs typeface="Cambria"/>
              </a:rPr>
              <a:t>in</a:t>
            </a:r>
            <a:r>
              <a:rPr sz="1800" spc="135" baseline="4629" dirty="0">
                <a:latin typeface="Cambria"/>
                <a:cs typeface="Cambria"/>
              </a:rPr>
              <a:t>+AB+AC</a:t>
            </a:r>
            <a:r>
              <a:rPr sz="800" spc="90" dirty="0">
                <a:latin typeface="Cambria"/>
                <a:cs typeface="Cambria"/>
              </a:rPr>
              <a:t>in</a:t>
            </a:r>
            <a:r>
              <a:rPr sz="1800" spc="135" baseline="4629" dirty="0">
                <a:latin typeface="Cambria"/>
                <a:cs typeface="Cambria"/>
              </a:rPr>
              <a:t>+A`BC</a:t>
            </a:r>
            <a:r>
              <a:rPr sz="800" spc="90" dirty="0">
                <a:latin typeface="Cambria"/>
                <a:cs typeface="Cambria"/>
              </a:rPr>
              <a:t>in</a:t>
            </a:r>
            <a:endParaRPr sz="800">
              <a:latin typeface="Cambria"/>
              <a:cs typeface="Cambria"/>
            </a:endParaRPr>
          </a:p>
          <a:p>
            <a:pPr marL="469900">
              <a:lnSpc>
                <a:spcPct val="100000"/>
              </a:lnSpc>
              <a:spcBef>
                <a:spcPts val="1190"/>
              </a:spcBef>
            </a:pPr>
            <a:r>
              <a:rPr sz="1800" spc="82" baseline="4629" dirty="0">
                <a:latin typeface="Cambria"/>
                <a:cs typeface="Cambria"/>
              </a:rPr>
              <a:t>=</a:t>
            </a:r>
            <a:r>
              <a:rPr sz="1800" spc="75" baseline="4629" dirty="0">
                <a:latin typeface="Cambria"/>
                <a:cs typeface="Cambria"/>
              </a:rPr>
              <a:t> </a:t>
            </a:r>
            <a:r>
              <a:rPr sz="1800" spc="104" baseline="4629" dirty="0">
                <a:latin typeface="Cambria"/>
                <a:cs typeface="Cambria"/>
              </a:rPr>
              <a:t>AB(1+C</a:t>
            </a:r>
            <a:r>
              <a:rPr sz="800" spc="70" dirty="0">
                <a:latin typeface="Cambria"/>
                <a:cs typeface="Cambria"/>
              </a:rPr>
              <a:t>in</a:t>
            </a:r>
            <a:r>
              <a:rPr sz="1800" spc="104" baseline="4629" dirty="0">
                <a:latin typeface="Cambria"/>
                <a:cs typeface="Cambria"/>
              </a:rPr>
              <a:t>)+AC</a:t>
            </a:r>
            <a:r>
              <a:rPr sz="800" spc="70" dirty="0">
                <a:latin typeface="Cambria"/>
                <a:cs typeface="Cambria"/>
              </a:rPr>
              <a:t>in</a:t>
            </a:r>
            <a:r>
              <a:rPr sz="1800" spc="104" baseline="4629" dirty="0">
                <a:latin typeface="Cambria"/>
                <a:cs typeface="Cambria"/>
              </a:rPr>
              <a:t>+A`BC</a:t>
            </a:r>
            <a:r>
              <a:rPr sz="800" spc="70" dirty="0">
                <a:latin typeface="Cambria"/>
                <a:cs typeface="Cambria"/>
              </a:rPr>
              <a:t>in</a:t>
            </a:r>
            <a:endParaRPr sz="800">
              <a:latin typeface="Cambria"/>
              <a:cs typeface="Cambria"/>
            </a:endParaRPr>
          </a:p>
          <a:p>
            <a:pPr marL="469900">
              <a:lnSpc>
                <a:spcPct val="100000"/>
              </a:lnSpc>
              <a:spcBef>
                <a:spcPts val="1175"/>
              </a:spcBef>
            </a:pPr>
            <a:r>
              <a:rPr sz="1800" spc="82" baseline="4629" dirty="0">
                <a:latin typeface="Cambria"/>
                <a:cs typeface="Cambria"/>
              </a:rPr>
              <a:t>=</a:t>
            </a:r>
            <a:r>
              <a:rPr sz="1800" spc="104" baseline="4629" dirty="0">
                <a:latin typeface="Cambria"/>
                <a:cs typeface="Cambria"/>
              </a:rPr>
              <a:t> </a:t>
            </a:r>
            <a:r>
              <a:rPr sz="1800" spc="135" baseline="4629" dirty="0">
                <a:latin typeface="Cambria"/>
                <a:cs typeface="Cambria"/>
              </a:rPr>
              <a:t>AB+AC</a:t>
            </a:r>
            <a:r>
              <a:rPr sz="800" spc="90" dirty="0">
                <a:latin typeface="Cambria"/>
                <a:cs typeface="Cambria"/>
              </a:rPr>
              <a:t>in</a:t>
            </a:r>
            <a:r>
              <a:rPr sz="1800" spc="135" baseline="4629" dirty="0">
                <a:latin typeface="Cambria"/>
                <a:cs typeface="Cambria"/>
              </a:rPr>
              <a:t>+A`BC</a:t>
            </a:r>
            <a:r>
              <a:rPr sz="800" spc="90" dirty="0">
                <a:latin typeface="Cambria"/>
                <a:cs typeface="Cambria"/>
              </a:rPr>
              <a:t>in</a:t>
            </a:r>
            <a:endParaRPr sz="800">
              <a:latin typeface="Cambria"/>
              <a:cs typeface="Cambria"/>
            </a:endParaRPr>
          </a:p>
          <a:p>
            <a:pPr marL="469900">
              <a:lnSpc>
                <a:spcPct val="100000"/>
              </a:lnSpc>
              <a:spcBef>
                <a:spcPts val="1175"/>
              </a:spcBef>
            </a:pPr>
            <a:r>
              <a:rPr sz="1800" spc="104" baseline="4629" dirty="0">
                <a:latin typeface="Cambria"/>
                <a:cs typeface="Cambria"/>
              </a:rPr>
              <a:t>=AB+AC</a:t>
            </a:r>
            <a:r>
              <a:rPr sz="800" spc="70" dirty="0">
                <a:latin typeface="Cambria"/>
                <a:cs typeface="Cambria"/>
              </a:rPr>
              <a:t>in</a:t>
            </a:r>
            <a:r>
              <a:rPr sz="1800" spc="104" baseline="4629" dirty="0">
                <a:latin typeface="Cambria"/>
                <a:cs typeface="Cambria"/>
              </a:rPr>
              <a:t>(B+B`)+A`BC</a:t>
            </a:r>
            <a:r>
              <a:rPr sz="800" spc="70" dirty="0">
                <a:latin typeface="Cambria"/>
                <a:cs typeface="Cambria"/>
              </a:rPr>
              <a:t>in</a:t>
            </a:r>
            <a:endParaRPr sz="800">
              <a:latin typeface="Cambria"/>
              <a:cs typeface="Cambria"/>
            </a:endParaRPr>
          </a:p>
          <a:p>
            <a:pPr marL="469900">
              <a:lnSpc>
                <a:spcPct val="100000"/>
              </a:lnSpc>
              <a:spcBef>
                <a:spcPts val="1190"/>
              </a:spcBef>
            </a:pPr>
            <a:r>
              <a:rPr sz="1800" spc="135" baseline="4629" dirty="0">
                <a:latin typeface="Cambria"/>
                <a:cs typeface="Cambria"/>
              </a:rPr>
              <a:t>=ABC</a:t>
            </a:r>
            <a:r>
              <a:rPr sz="800" spc="90" dirty="0">
                <a:latin typeface="Cambria"/>
                <a:cs typeface="Cambria"/>
              </a:rPr>
              <a:t>in</a:t>
            </a:r>
            <a:r>
              <a:rPr sz="1800" spc="135" baseline="4629" dirty="0">
                <a:latin typeface="Cambria"/>
                <a:cs typeface="Cambria"/>
              </a:rPr>
              <a:t>+AB+AB`C</a:t>
            </a:r>
            <a:r>
              <a:rPr sz="800" spc="90" dirty="0">
                <a:latin typeface="Cambria"/>
                <a:cs typeface="Cambria"/>
              </a:rPr>
              <a:t>in</a:t>
            </a:r>
            <a:r>
              <a:rPr sz="1800" spc="135" baseline="4629" dirty="0">
                <a:latin typeface="Cambria"/>
                <a:cs typeface="Cambria"/>
              </a:rPr>
              <a:t>+A`BC</a:t>
            </a:r>
            <a:r>
              <a:rPr sz="800" spc="90" dirty="0">
                <a:latin typeface="Cambria"/>
                <a:cs typeface="Cambria"/>
              </a:rPr>
              <a:t>in</a:t>
            </a:r>
            <a:endParaRPr sz="800">
              <a:latin typeface="Cambria"/>
              <a:cs typeface="Cambria"/>
            </a:endParaRPr>
          </a:p>
          <a:p>
            <a:pPr marL="469900">
              <a:lnSpc>
                <a:spcPct val="100000"/>
              </a:lnSpc>
              <a:spcBef>
                <a:spcPts val="1180"/>
              </a:spcBef>
            </a:pPr>
            <a:r>
              <a:rPr sz="1800" spc="104" baseline="4629" dirty="0">
                <a:latin typeface="Cambria"/>
                <a:cs typeface="Cambria"/>
              </a:rPr>
              <a:t>=AB(1+C</a:t>
            </a:r>
            <a:r>
              <a:rPr sz="800" spc="70" dirty="0">
                <a:latin typeface="Cambria"/>
                <a:cs typeface="Cambria"/>
              </a:rPr>
              <a:t>in)</a:t>
            </a:r>
            <a:r>
              <a:rPr sz="1800" spc="104" baseline="4629" dirty="0">
                <a:latin typeface="Cambria"/>
                <a:cs typeface="Cambria"/>
              </a:rPr>
              <a:t>+AB`C</a:t>
            </a:r>
            <a:r>
              <a:rPr sz="800" spc="70" dirty="0">
                <a:latin typeface="Cambria"/>
                <a:cs typeface="Cambria"/>
              </a:rPr>
              <a:t>in</a:t>
            </a:r>
            <a:r>
              <a:rPr sz="1800" spc="104" baseline="4629" dirty="0">
                <a:latin typeface="Cambria"/>
                <a:cs typeface="Cambria"/>
              </a:rPr>
              <a:t>+A`BC</a:t>
            </a:r>
            <a:r>
              <a:rPr sz="800" spc="70" dirty="0">
                <a:latin typeface="Cambria"/>
                <a:cs typeface="Cambria"/>
              </a:rPr>
              <a:t>in</a:t>
            </a:r>
            <a:endParaRPr sz="800">
              <a:latin typeface="Cambria"/>
              <a:cs typeface="Cambria"/>
            </a:endParaRPr>
          </a:p>
          <a:p>
            <a:pPr marL="469900">
              <a:lnSpc>
                <a:spcPct val="100000"/>
              </a:lnSpc>
              <a:spcBef>
                <a:spcPts val="1175"/>
              </a:spcBef>
            </a:pPr>
            <a:r>
              <a:rPr sz="1800" spc="135" baseline="4629" dirty="0">
                <a:latin typeface="Cambria"/>
                <a:cs typeface="Cambria"/>
              </a:rPr>
              <a:t>=AB+AB`C</a:t>
            </a:r>
            <a:r>
              <a:rPr sz="800" spc="90" dirty="0">
                <a:latin typeface="Cambria"/>
                <a:cs typeface="Cambria"/>
              </a:rPr>
              <a:t>in</a:t>
            </a:r>
            <a:r>
              <a:rPr sz="1800" spc="135" baseline="4629" dirty="0">
                <a:latin typeface="Cambria"/>
                <a:cs typeface="Cambria"/>
              </a:rPr>
              <a:t>+A`BC</a:t>
            </a:r>
            <a:r>
              <a:rPr sz="800" spc="90" dirty="0">
                <a:latin typeface="Cambria"/>
                <a:cs typeface="Cambria"/>
              </a:rPr>
              <a:t>in</a:t>
            </a:r>
            <a:endParaRPr sz="800">
              <a:latin typeface="Cambria"/>
              <a:cs typeface="Cambria"/>
            </a:endParaRPr>
          </a:p>
          <a:p>
            <a:pPr marL="469900">
              <a:lnSpc>
                <a:spcPct val="100000"/>
              </a:lnSpc>
              <a:spcBef>
                <a:spcPts val="1200"/>
              </a:spcBef>
            </a:pPr>
            <a:r>
              <a:rPr sz="1800" spc="97" baseline="4629" dirty="0">
                <a:latin typeface="Cambria"/>
                <a:cs typeface="Cambria"/>
              </a:rPr>
              <a:t>=AB+C</a:t>
            </a:r>
            <a:r>
              <a:rPr sz="800" spc="65" dirty="0">
                <a:latin typeface="Cambria"/>
                <a:cs typeface="Cambria"/>
              </a:rPr>
              <a:t>in</a:t>
            </a:r>
            <a:r>
              <a:rPr sz="1800" spc="97" baseline="4629" dirty="0">
                <a:latin typeface="Cambria"/>
                <a:cs typeface="Cambria"/>
              </a:rPr>
              <a:t>(AB`+A`B) </a:t>
            </a:r>
            <a:r>
              <a:rPr sz="1800" spc="209" baseline="4629" dirty="0">
                <a:latin typeface="Cambria"/>
                <a:cs typeface="Cambria"/>
              </a:rPr>
              <a:t> </a:t>
            </a:r>
            <a:r>
              <a:rPr sz="1800" spc="82" baseline="4629" dirty="0">
                <a:latin typeface="Cambria"/>
                <a:cs typeface="Cambria"/>
              </a:rPr>
              <a:t>=</a:t>
            </a:r>
            <a:r>
              <a:rPr sz="1800" spc="150" baseline="4629" dirty="0">
                <a:latin typeface="Cambria"/>
                <a:cs typeface="Cambria"/>
              </a:rPr>
              <a:t> </a:t>
            </a:r>
            <a:r>
              <a:rPr sz="1800" b="1" spc="52" baseline="4629" dirty="0">
                <a:solidFill>
                  <a:srgbClr val="C00000"/>
                </a:solidFill>
                <a:latin typeface="Cambria"/>
                <a:cs typeface="Cambria"/>
              </a:rPr>
              <a:t>AB+C</a:t>
            </a:r>
            <a:r>
              <a:rPr sz="800" b="1" spc="35" dirty="0">
                <a:solidFill>
                  <a:srgbClr val="C00000"/>
                </a:solidFill>
                <a:latin typeface="Cambria"/>
                <a:cs typeface="Cambria"/>
              </a:rPr>
              <a:t>in</a:t>
            </a:r>
            <a:r>
              <a:rPr sz="1800" b="1" spc="52" baseline="4629" dirty="0">
                <a:solidFill>
                  <a:srgbClr val="C00000"/>
                </a:solidFill>
                <a:latin typeface="Cambria"/>
                <a:cs typeface="Cambria"/>
              </a:rPr>
              <a:t>(A</a:t>
            </a:r>
            <a:r>
              <a:rPr sz="1800" spc="52" baseline="4629" dirty="0">
                <a:solidFill>
                  <a:srgbClr val="C00000"/>
                </a:solidFill>
                <a:latin typeface="Cambria Math"/>
                <a:cs typeface="Cambria Math"/>
              </a:rPr>
              <a:t>⊕</a:t>
            </a:r>
            <a:r>
              <a:rPr sz="1800" b="1" spc="52" baseline="4629" dirty="0">
                <a:solidFill>
                  <a:srgbClr val="C00000"/>
                </a:solidFill>
                <a:latin typeface="Cambria"/>
                <a:cs typeface="Cambria"/>
              </a:rPr>
              <a:t>B)</a:t>
            </a:r>
            <a:endParaRPr sz="1800" baseline="4629">
              <a:latin typeface="Cambria"/>
              <a:cs typeface="Cambr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7489" y="739140"/>
            <a:ext cx="2251710" cy="382523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61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528</Words>
  <Application>Microsoft Office PowerPoint</Application>
  <PresentationFormat>Custom</PresentationFormat>
  <Paragraphs>59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Calibri</vt:lpstr>
      <vt:lpstr>Cambria</vt:lpstr>
      <vt:lpstr>Cambria Math</vt:lpstr>
      <vt:lpstr>Century Gothic</vt:lpstr>
      <vt:lpstr>Courier New</vt:lpstr>
      <vt:lpstr>Symbol</vt:lpstr>
      <vt:lpstr>Times New Roman</vt:lpstr>
      <vt:lpstr>Wingdings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aasvi2006@gmail.com</dc:creator>
  <cp:lastModifiedBy>hp</cp:lastModifiedBy>
  <cp:revision>2</cp:revision>
  <dcterms:created xsi:type="dcterms:W3CDTF">2022-07-26T08:16:51Z</dcterms:created>
  <dcterms:modified xsi:type="dcterms:W3CDTF">2022-07-26T08:54:43Z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2020-09-16T00:00:00Z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